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65" r:id="rId6"/>
    <p:sldId id="277" r:id="rId7"/>
    <p:sldId id="278" r:id="rId8"/>
    <p:sldId id="281" r:id="rId9"/>
    <p:sldId id="286" r:id="rId10"/>
    <p:sldId id="287" r:id="rId11"/>
    <p:sldId id="288" r:id="rId12"/>
    <p:sldId id="279" r:id="rId13"/>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hl, Christine" initials="cok" lastIdx="2" clrIdx="0">
    <p:extLst>
      <p:ext uri="{19B8F6BF-5375-455C-9EA6-DF929625EA0E}">
        <p15:presenceInfo xmlns:p15="http://schemas.microsoft.com/office/powerpoint/2012/main" userId="Kihl, Christ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6062"/>
    <a:srgbClr val="D2E5E6"/>
    <a:srgbClr val="005380"/>
    <a:srgbClr val="E4E4E4"/>
    <a:srgbClr val="B1B2B3"/>
    <a:srgbClr val="D8E8C4"/>
    <a:srgbClr val="DA86A4"/>
    <a:srgbClr val="F6BA7E"/>
    <a:srgbClr val="EE7D11"/>
    <a:srgbClr val="F4A9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0084" autoAdjust="0"/>
  </p:normalViewPr>
  <p:slideViewPr>
    <p:cSldViewPr snapToGrid="0" showGuides="1">
      <p:cViewPr varScale="1">
        <p:scale>
          <a:sx n="78" d="100"/>
          <a:sy n="78" d="100"/>
        </p:scale>
        <p:origin x="1483" y="72"/>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'Ark1'!$B$1</c:f>
              <c:strCache>
                <c:ptCount val="1"/>
                <c:pt idx="0">
                  <c:v>Fordeling av budsjett 2015</c:v>
                </c:pt>
              </c:strCache>
            </c:strRef>
          </c:tx>
          <c:dPt>
            <c:idx val="0"/>
            <c:bubble3D val="0"/>
            <c:spPr>
              <a:solidFill>
                <a:srgbClr val="C198C2"/>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8D45-45E2-83AF-C45769A0BC87}"/>
              </c:ext>
            </c:extLst>
          </c:dPt>
          <c:dPt>
            <c:idx val="1"/>
            <c:bubble3D val="0"/>
            <c:spPr>
              <a:solidFill>
                <a:srgbClr val="00538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8D45-45E2-83AF-C45769A0BC87}"/>
              </c:ext>
            </c:extLst>
          </c:dPt>
          <c:dPt>
            <c:idx val="2"/>
            <c:bubble3D val="0"/>
            <c:spPr>
              <a:solidFill>
                <a:srgbClr val="A8A9AA"/>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8D45-45E2-83AF-C45769A0BC87}"/>
              </c:ext>
            </c:extLst>
          </c:dPt>
          <c:dPt>
            <c:idx val="3"/>
            <c:bubble3D val="0"/>
            <c:spPr>
              <a:solidFill>
                <a:srgbClr val="D2E5E6"/>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8D45-45E2-83AF-C45769A0BC87}"/>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'Ark1'!$A$2:$A$5</c:f>
              <c:strCache>
                <c:ptCount val="4"/>
                <c:pt idx="0">
                  <c:v>Innkjøp</c:v>
                </c:pt>
                <c:pt idx="1">
                  <c:v>Lønn</c:v>
                </c:pt>
                <c:pt idx="2">
                  <c:v>Tilskudd</c:v>
                </c:pt>
                <c:pt idx="3">
                  <c:v>Annet</c:v>
                </c:pt>
              </c:strCache>
            </c:strRef>
          </c:cat>
          <c:val>
            <c:numRef>
              <c:f>'Ark1'!$B$2:$B$5</c:f>
              <c:numCache>
                <c:formatCode>0%</c:formatCode>
                <c:ptCount val="4"/>
                <c:pt idx="0">
                  <c:v>0.44</c:v>
                </c:pt>
                <c:pt idx="1">
                  <c:v>0.35</c:v>
                </c:pt>
                <c:pt idx="2">
                  <c:v>0.12</c:v>
                </c:pt>
                <c:pt idx="3">
                  <c:v>0.09</c:v>
                </c:pt>
              </c:numCache>
            </c:numRef>
          </c:val>
          <c:extLst>
            <c:ext xmlns:c16="http://schemas.microsoft.com/office/drawing/2014/chart" uri="{C3380CC4-5D6E-409C-BE32-E72D297353CC}">
              <c16:uniqueId val="{00000008-8D45-45E2-83AF-C45769A0BC87}"/>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B25E1BF-C039-439C-813D-D648A0911CA4}" type="datetimeFigureOut">
              <a:rPr lang="nb-NO" smtClean="0"/>
              <a:t>22.12.2016</a:t>
            </a:fld>
            <a:endParaRPr lang="nb-NO"/>
          </a:p>
        </p:txBody>
      </p:sp>
      <p:sp>
        <p:nvSpPr>
          <p:cNvPr id="4" name="Plassholder for lysbil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E279FFE-3CE2-4C58-9646-AD6006CDB45A}" type="slidenum">
              <a:rPr lang="nb-NO" smtClean="0"/>
              <a:t>‹#›</a:t>
            </a:fld>
            <a:endParaRPr lang="nb-NO"/>
          </a:p>
        </p:txBody>
      </p:sp>
    </p:spTree>
    <p:extLst>
      <p:ext uri="{BB962C8B-B14F-4D97-AF65-F5344CB8AC3E}">
        <p14:creationId xmlns:p14="http://schemas.microsoft.com/office/powerpoint/2010/main" val="3522446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Husk å legg inn egne tall og</a:t>
            </a:r>
            <a:r>
              <a:rPr lang="nb-NO" baseline="0" dirty="0"/>
              <a:t> informasjon i figurene.</a:t>
            </a:r>
            <a:endParaRPr lang="nb-NO" dirty="0"/>
          </a:p>
          <a:p>
            <a:endParaRPr lang="nb-NO" dirty="0"/>
          </a:p>
        </p:txBody>
      </p:sp>
      <p:sp>
        <p:nvSpPr>
          <p:cNvPr id="4" name="Plassholder for lysbildenummer 3"/>
          <p:cNvSpPr>
            <a:spLocks noGrp="1"/>
          </p:cNvSpPr>
          <p:nvPr>
            <p:ph type="sldNum" sz="quarter" idx="10"/>
          </p:nvPr>
        </p:nvSpPr>
        <p:spPr/>
        <p:txBody>
          <a:bodyPr/>
          <a:lstStyle/>
          <a:p>
            <a:fld id="{EE279FFE-3CE2-4C58-9646-AD6006CDB45A}" type="slidenum">
              <a:rPr lang="nb-NO" smtClean="0"/>
              <a:t>2</a:t>
            </a:fld>
            <a:endParaRPr lang="nb-NO"/>
          </a:p>
        </p:txBody>
      </p:sp>
    </p:spTree>
    <p:extLst>
      <p:ext uri="{BB962C8B-B14F-4D97-AF65-F5344CB8AC3E}">
        <p14:creationId xmlns:p14="http://schemas.microsoft.com/office/powerpoint/2010/main" val="238576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E279FFE-3CE2-4C58-9646-AD6006CDB45A}" type="slidenum">
              <a:rPr lang="nb-NO" smtClean="0"/>
              <a:t>3</a:t>
            </a:fld>
            <a:endParaRPr lang="nb-NO"/>
          </a:p>
        </p:txBody>
      </p:sp>
    </p:spTree>
    <p:extLst>
      <p:ext uri="{BB962C8B-B14F-4D97-AF65-F5344CB8AC3E}">
        <p14:creationId xmlns:p14="http://schemas.microsoft.com/office/powerpoint/2010/main" val="184318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E279FFE-3CE2-4C58-9646-AD6006CDB45A}" type="slidenum">
              <a:rPr lang="nb-NO" smtClean="0"/>
              <a:t>4</a:t>
            </a:fld>
            <a:endParaRPr lang="nb-NO"/>
          </a:p>
        </p:txBody>
      </p:sp>
    </p:spTree>
    <p:extLst>
      <p:ext uri="{BB962C8B-B14F-4D97-AF65-F5344CB8AC3E}">
        <p14:creationId xmlns:p14="http://schemas.microsoft.com/office/powerpoint/2010/main" val="237464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E279FFE-3CE2-4C58-9646-AD6006CDB45A}" type="slidenum">
              <a:rPr lang="nb-NO" smtClean="0"/>
              <a:t>5</a:t>
            </a:fld>
            <a:endParaRPr lang="nb-NO"/>
          </a:p>
        </p:txBody>
      </p:sp>
    </p:spTree>
    <p:extLst>
      <p:ext uri="{BB962C8B-B14F-4D97-AF65-F5344CB8AC3E}">
        <p14:creationId xmlns:p14="http://schemas.microsoft.com/office/powerpoint/2010/main" val="400763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E279FFE-3CE2-4C58-9646-AD6006CDB45A}" type="slidenum">
              <a:rPr lang="nb-NO" smtClean="0"/>
              <a:t>6</a:t>
            </a:fld>
            <a:endParaRPr lang="nb-NO"/>
          </a:p>
        </p:txBody>
      </p:sp>
    </p:spTree>
    <p:extLst>
      <p:ext uri="{BB962C8B-B14F-4D97-AF65-F5344CB8AC3E}">
        <p14:creationId xmlns:p14="http://schemas.microsoft.com/office/powerpoint/2010/main" val="376897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E279FFE-3CE2-4C58-9646-AD6006CDB45A}" type="slidenum">
              <a:rPr lang="nb-NO" smtClean="0"/>
              <a:t>7</a:t>
            </a:fld>
            <a:endParaRPr lang="nb-NO"/>
          </a:p>
        </p:txBody>
      </p:sp>
    </p:spTree>
    <p:extLst>
      <p:ext uri="{BB962C8B-B14F-4D97-AF65-F5344CB8AC3E}">
        <p14:creationId xmlns:p14="http://schemas.microsoft.com/office/powerpoint/2010/main" val="637445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E279FFE-3CE2-4C58-9646-AD6006CDB45A}" type="slidenum">
              <a:rPr lang="nb-NO" smtClean="0"/>
              <a:t>8</a:t>
            </a:fld>
            <a:endParaRPr lang="nb-NO"/>
          </a:p>
        </p:txBody>
      </p:sp>
    </p:spTree>
    <p:extLst>
      <p:ext uri="{BB962C8B-B14F-4D97-AF65-F5344CB8AC3E}">
        <p14:creationId xmlns:p14="http://schemas.microsoft.com/office/powerpoint/2010/main" val="797819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E279FFE-3CE2-4C58-9646-AD6006CDB45A}" type="slidenum">
              <a:rPr lang="nb-NO" smtClean="0"/>
              <a:t>9</a:t>
            </a:fld>
            <a:endParaRPr lang="nb-NO"/>
          </a:p>
        </p:txBody>
      </p:sp>
    </p:spTree>
    <p:extLst>
      <p:ext uri="{BB962C8B-B14F-4D97-AF65-F5344CB8AC3E}">
        <p14:creationId xmlns:p14="http://schemas.microsoft.com/office/powerpoint/2010/main" val="107835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67A44F81-DD48-4799-93D4-DF954F446481}" type="datetime1">
              <a:rPr lang="nb-NO" smtClean="0"/>
              <a:t>22.12.2016</a:t>
            </a:fld>
            <a:endParaRPr lang="nb-NO"/>
          </a:p>
        </p:txBody>
      </p:sp>
      <p:sp>
        <p:nvSpPr>
          <p:cNvPr id="5" name="Footer Placeholder 4"/>
          <p:cNvSpPr>
            <a:spLocks noGrp="1"/>
          </p:cNvSpPr>
          <p:nvPr>
            <p:ph type="ftr" sz="quarter" idx="11"/>
          </p:nvPr>
        </p:nvSpPr>
        <p:spPr/>
        <p:txBody>
          <a:bodyPr/>
          <a:lstStyle/>
          <a:p>
            <a:r>
              <a:rPr lang="nb-NO"/>
              <a:t>Virksomhet X anskaffelsesstrategi 2017–2020</a:t>
            </a:r>
          </a:p>
        </p:txBody>
      </p:sp>
      <p:sp>
        <p:nvSpPr>
          <p:cNvPr id="6" name="Slide Number Placeholder 5"/>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367470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7153A97C-D146-4B27-8CB4-485D616743ED}" type="datetime1">
              <a:rPr lang="nb-NO" smtClean="0"/>
              <a:t>22.12.2016</a:t>
            </a:fld>
            <a:endParaRPr lang="nb-NO"/>
          </a:p>
        </p:txBody>
      </p:sp>
      <p:sp>
        <p:nvSpPr>
          <p:cNvPr id="5" name="Footer Placeholder 4"/>
          <p:cNvSpPr>
            <a:spLocks noGrp="1"/>
          </p:cNvSpPr>
          <p:nvPr>
            <p:ph type="ftr" sz="quarter" idx="11"/>
          </p:nvPr>
        </p:nvSpPr>
        <p:spPr/>
        <p:txBody>
          <a:bodyPr/>
          <a:lstStyle/>
          <a:p>
            <a:r>
              <a:rPr lang="nb-NO"/>
              <a:t>Virksomhet X anskaffelsesstrategi 2017–2020</a:t>
            </a:r>
          </a:p>
        </p:txBody>
      </p:sp>
      <p:sp>
        <p:nvSpPr>
          <p:cNvPr id="6" name="Slide Number Placeholder 5"/>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221653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2B9C7B3-CDF7-484A-8395-BEDDBEB7C2BC}" type="datetime1">
              <a:rPr lang="nb-NO" smtClean="0"/>
              <a:t>22.12.2016</a:t>
            </a:fld>
            <a:endParaRPr lang="nb-NO"/>
          </a:p>
        </p:txBody>
      </p:sp>
      <p:sp>
        <p:nvSpPr>
          <p:cNvPr id="5" name="Footer Placeholder 4"/>
          <p:cNvSpPr>
            <a:spLocks noGrp="1"/>
          </p:cNvSpPr>
          <p:nvPr>
            <p:ph type="ftr" sz="quarter" idx="11"/>
          </p:nvPr>
        </p:nvSpPr>
        <p:spPr/>
        <p:txBody>
          <a:bodyPr/>
          <a:lstStyle/>
          <a:p>
            <a:r>
              <a:rPr lang="nb-NO"/>
              <a:t>Virksomhet X anskaffelsesstrategi 2017–2020</a:t>
            </a:r>
          </a:p>
        </p:txBody>
      </p:sp>
      <p:sp>
        <p:nvSpPr>
          <p:cNvPr id="6" name="Slide Number Placeholder 5"/>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323929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8DEEFA9-DAC7-4EED-B08D-FE3DA8A03EF1}" type="datetime1">
              <a:rPr lang="nb-NO" smtClean="0"/>
              <a:t>22.12.2016</a:t>
            </a:fld>
            <a:endParaRPr lang="nb-NO"/>
          </a:p>
        </p:txBody>
      </p:sp>
      <p:sp>
        <p:nvSpPr>
          <p:cNvPr id="5" name="Footer Placeholder 4"/>
          <p:cNvSpPr>
            <a:spLocks noGrp="1"/>
          </p:cNvSpPr>
          <p:nvPr>
            <p:ph type="ftr" sz="quarter" idx="11"/>
          </p:nvPr>
        </p:nvSpPr>
        <p:spPr/>
        <p:txBody>
          <a:bodyPr/>
          <a:lstStyle/>
          <a:p>
            <a:r>
              <a:rPr lang="nb-NO"/>
              <a:t>Virksomhet X anskaffelsesstrategi 2017–2020</a:t>
            </a:r>
          </a:p>
        </p:txBody>
      </p:sp>
      <p:sp>
        <p:nvSpPr>
          <p:cNvPr id="6" name="Slide Number Placeholder 5"/>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2200911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84AD4E30-A838-4463-BFC9-A39D3F84658D}" type="datetime1">
              <a:rPr lang="nb-NO" smtClean="0"/>
              <a:t>22.12.2016</a:t>
            </a:fld>
            <a:endParaRPr lang="nb-NO"/>
          </a:p>
        </p:txBody>
      </p:sp>
      <p:sp>
        <p:nvSpPr>
          <p:cNvPr id="5" name="Footer Placeholder 4"/>
          <p:cNvSpPr>
            <a:spLocks noGrp="1"/>
          </p:cNvSpPr>
          <p:nvPr>
            <p:ph type="ftr" sz="quarter" idx="11"/>
          </p:nvPr>
        </p:nvSpPr>
        <p:spPr/>
        <p:txBody>
          <a:bodyPr/>
          <a:lstStyle/>
          <a:p>
            <a:r>
              <a:rPr lang="nb-NO"/>
              <a:t>Virksomhet X anskaffelsesstrategi 2017–2020</a:t>
            </a:r>
          </a:p>
        </p:txBody>
      </p:sp>
      <p:sp>
        <p:nvSpPr>
          <p:cNvPr id="6" name="Slide Number Placeholder 5"/>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204684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BFEE6295-5C44-4AD3-89DD-EEEFDD0CE9AC}" type="datetime1">
              <a:rPr lang="nb-NO" smtClean="0"/>
              <a:t>22.12.2016</a:t>
            </a:fld>
            <a:endParaRPr lang="nb-NO"/>
          </a:p>
        </p:txBody>
      </p:sp>
      <p:sp>
        <p:nvSpPr>
          <p:cNvPr id="6" name="Footer Placeholder 5"/>
          <p:cNvSpPr>
            <a:spLocks noGrp="1"/>
          </p:cNvSpPr>
          <p:nvPr>
            <p:ph type="ftr" sz="quarter" idx="11"/>
          </p:nvPr>
        </p:nvSpPr>
        <p:spPr/>
        <p:txBody>
          <a:bodyPr/>
          <a:lstStyle/>
          <a:p>
            <a:r>
              <a:rPr lang="nb-NO"/>
              <a:t>Virksomhet X anskaffelsesstrategi 2017–2020</a:t>
            </a:r>
          </a:p>
        </p:txBody>
      </p:sp>
      <p:sp>
        <p:nvSpPr>
          <p:cNvPr id="7" name="Slide Number Placeholder 6"/>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307873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833C645B-AC9C-46B2-B389-24970A5C3DAF}" type="datetime1">
              <a:rPr lang="nb-NO" smtClean="0"/>
              <a:t>22.12.2016</a:t>
            </a:fld>
            <a:endParaRPr lang="nb-NO"/>
          </a:p>
        </p:txBody>
      </p:sp>
      <p:sp>
        <p:nvSpPr>
          <p:cNvPr id="8" name="Footer Placeholder 7"/>
          <p:cNvSpPr>
            <a:spLocks noGrp="1"/>
          </p:cNvSpPr>
          <p:nvPr>
            <p:ph type="ftr" sz="quarter" idx="11"/>
          </p:nvPr>
        </p:nvSpPr>
        <p:spPr/>
        <p:txBody>
          <a:bodyPr/>
          <a:lstStyle/>
          <a:p>
            <a:r>
              <a:rPr lang="nb-NO"/>
              <a:t>Virksomhet X anskaffelsesstrategi 2017–2020</a:t>
            </a:r>
          </a:p>
        </p:txBody>
      </p:sp>
      <p:sp>
        <p:nvSpPr>
          <p:cNvPr id="9" name="Slide Number Placeholder 8"/>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154129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5E1FF7A7-112D-46E9-898D-55083B5C4721}" type="datetime1">
              <a:rPr lang="nb-NO" smtClean="0"/>
              <a:t>22.12.2016</a:t>
            </a:fld>
            <a:endParaRPr lang="nb-NO"/>
          </a:p>
        </p:txBody>
      </p:sp>
      <p:sp>
        <p:nvSpPr>
          <p:cNvPr id="4" name="Footer Placeholder 3"/>
          <p:cNvSpPr>
            <a:spLocks noGrp="1"/>
          </p:cNvSpPr>
          <p:nvPr>
            <p:ph type="ftr" sz="quarter" idx="11"/>
          </p:nvPr>
        </p:nvSpPr>
        <p:spPr/>
        <p:txBody>
          <a:bodyPr/>
          <a:lstStyle/>
          <a:p>
            <a:r>
              <a:rPr lang="nb-NO"/>
              <a:t>Virksomhet X anskaffelsesstrategi 2017–2020</a:t>
            </a:r>
          </a:p>
        </p:txBody>
      </p:sp>
      <p:sp>
        <p:nvSpPr>
          <p:cNvPr id="5" name="Slide Number Placeholder 4"/>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349715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36C9F-568C-46B1-B67E-5D45865CA40B}" type="datetime1">
              <a:rPr lang="nb-NO" smtClean="0"/>
              <a:t>22.12.2016</a:t>
            </a:fld>
            <a:endParaRPr lang="nb-NO"/>
          </a:p>
        </p:txBody>
      </p:sp>
      <p:sp>
        <p:nvSpPr>
          <p:cNvPr id="3" name="Footer Placeholder 2"/>
          <p:cNvSpPr>
            <a:spLocks noGrp="1"/>
          </p:cNvSpPr>
          <p:nvPr>
            <p:ph type="ftr" sz="quarter" idx="11"/>
          </p:nvPr>
        </p:nvSpPr>
        <p:spPr/>
        <p:txBody>
          <a:bodyPr/>
          <a:lstStyle/>
          <a:p>
            <a:r>
              <a:rPr lang="nb-NO"/>
              <a:t>Virksomhet X anskaffelsesstrategi 2017–2020</a:t>
            </a:r>
          </a:p>
        </p:txBody>
      </p:sp>
      <p:sp>
        <p:nvSpPr>
          <p:cNvPr id="4" name="Slide Number Placeholder 3"/>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274320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0D9BE35-8A36-4E1E-9261-32F9AC6654AD}" type="datetime1">
              <a:rPr lang="nb-NO" smtClean="0"/>
              <a:t>22.12.2016</a:t>
            </a:fld>
            <a:endParaRPr lang="nb-NO"/>
          </a:p>
        </p:txBody>
      </p:sp>
      <p:sp>
        <p:nvSpPr>
          <p:cNvPr id="6" name="Footer Placeholder 5"/>
          <p:cNvSpPr>
            <a:spLocks noGrp="1"/>
          </p:cNvSpPr>
          <p:nvPr>
            <p:ph type="ftr" sz="quarter" idx="11"/>
          </p:nvPr>
        </p:nvSpPr>
        <p:spPr/>
        <p:txBody>
          <a:bodyPr/>
          <a:lstStyle/>
          <a:p>
            <a:r>
              <a:rPr lang="nb-NO"/>
              <a:t>Virksomhet X anskaffelsesstrategi 2017–2020</a:t>
            </a:r>
          </a:p>
        </p:txBody>
      </p:sp>
      <p:sp>
        <p:nvSpPr>
          <p:cNvPr id="7" name="Slide Number Placeholder 6"/>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115618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708A9A00-DB5D-45BF-9329-D525653232F4}" type="datetime1">
              <a:rPr lang="nb-NO" smtClean="0"/>
              <a:t>22.12.2016</a:t>
            </a:fld>
            <a:endParaRPr lang="nb-NO"/>
          </a:p>
        </p:txBody>
      </p:sp>
      <p:sp>
        <p:nvSpPr>
          <p:cNvPr id="6" name="Footer Placeholder 5"/>
          <p:cNvSpPr>
            <a:spLocks noGrp="1"/>
          </p:cNvSpPr>
          <p:nvPr>
            <p:ph type="ftr" sz="quarter" idx="11"/>
          </p:nvPr>
        </p:nvSpPr>
        <p:spPr/>
        <p:txBody>
          <a:bodyPr/>
          <a:lstStyle/>
          <a:p>
            <a:r>
              <a:rPr lang="nb-NO"/>
              <a:t>Virksomhet X anskaffelsesstrategi 2017–2020</a:t>
            </a:r>
          </a:p>
        </p:txBody>
      </p:sp>
      <p:sp>
        <p:nvSpPr>
          <p:cNvPr id="7" name="Slide Number Placeholder 6"/>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249539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FDA2E-39B6-4F29-BED1-4B31358D1CB3}" type="datetime1">
              <a:rPr lang="nb-NO" smtClean="0"/>
              <a:t>22.12.2016</a:t>
            </a:fld>
            <a:endParaRPr lang="nb-N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Virksomhet X anskaffelsesstrategi 2017–2020</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DA6A7-F1BA-4F19-98D1-8BC0C441CFD1}" type="slidenum">
              <a:rPr lang="nb-NO" smtClean="0"/>
              <a:t>‹#›</a:t>
            </a:fld>
            <a:endParaRPr lang="nb-NO"/>
          </a:p>
        </p:txBody>
      </p:sp>
    </p:spTree>
    <p:extLst>
      <p:ext uri="{BB962C8B-B14F-4D97-AF65-F5344CB8AC3E}">
        <p14:creationId xmlns:p14="http://schemas.microsoft.com/office/powerpoint/2010/main" val="1802059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4.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3.wdp"/><Relationship Id="rId18" Type="http://schemas.microsoft.com/office/2007/relationships/hdphoto" Target="../media/hdphoto5.wdp"/><Relationship Id="rId3" Type="http://schemas.openxmlformats.org/officeDocument/2006/relationships/slide" Target="slide2.xml"/><Relationship Id="rId7" Type="http://schemas.openxmlformats.org/officeDocument/2006/relationships/slide" Target="slide5.xml"/><Relationship Id="rId12" Type="http://schemas.openxmlformats.org/officeDocument/2006/relationships/image" Target="../media/image5.png"/><Relationship Id="rId17" Type="http://schemas.openxmlformats.org/officeDocument/2006/relationships/image" Target="../media/image7.png"/><Relationship Id="rId2" Type="http://schemas.openxmlformats.org/officeDocument/2006/relationships/notesSlide" Target="../notesSlides/notesSlide3.xml"/><Relationship Id="rId16"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xml"/><Relationship Id="rId11" Type="http://schemas.microsoft.com/office/2007/relationships/hdphoto" Target="../media/hdphoto2.wdp"/><Relationship Id="rId5" Type="http://schemas.openxmlformats.org/officeDocument/2006/relationships/slide" Target="slide4.xml"/><Relationship Id="rId15" Type="http://schemas.microsoft.com/office/2007/relationships/hdphoto" Target="../media/hdphoto4.wdp"/><Relationship Id="rId10" Type="http://schemas.openxmlformats.org/officeDocument/2006/relationships/image" Target="../media/image4.png"/><Relationship Id="rId4" Type="http://schemas.openxmlformats.org/officeDocument/2006/relationships/slide" Target="slide3.xml"/><Relationship Id="rId9" Type="http://schemas.openxmlformats.org/officeDocument/2006/relationships/slide" Target="slide7.xml"/><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2.xml"/><Relationship Id="rId7" Type="http://schemas.openxmlformats.org/officeDocument/2006/relationships/slide" Target="slide5.xml"/><Relationship Id="rId12"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9.xml"/><Relationship Id="rId11" Type="http://schemas.microsoft.com/office/2007/relationships/hdphoto" Target="../media/hdphoto4.wdp"/><Relationship Id="rId5" Type="http://schemas.openxmlformats.org/officeDocument/2006/relationships/slide" Target="slide4.xml"/><Relationship Id="rId10" Type="http://schemas.openxmlformats.org/officeDocument/2006/relationships/image" Target="../media/image6.png"/><Relationship Id="rId4" Type="http://schemas.openxmlformats.org/officeDocument/2006/relationships/slide" Target="slide3.xml"/><Relationship Id="rId9"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2.xml"/><Relationship Id="rId7" Type="http://schemas.openxmlformats.org/officeDocument/2006/relationships/slide" Target="slide5.xml"/><Relationship Id="rId12"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9.xml"/><Relationship Id="rId11" Type="http://schemas.microsoft.com/office/2007/relationships/hdphoto" Target="../media/hdphoto3.wdp"/><Relationship Id="rId5" Type="http://schemas.openxmlformats.org/officeDocument/2006/relationships/slide" Target="slide4.xml"/><Relationship Id="rId10" Type="http://schemas.openxmlformats.org/officeDocument/2006/relationships/image" Target="../media/image5.png"/><Relationship Id="rId4" Type="http://schemas.openxmlformats.org/officeDocument/2006/relationships/slide" Target="slide3.xml"/><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2.xml"/><Relationship Id="rId7" Type="http://schemas.openxmlformats.org/officeDocument/2006/relationships/slide" Target="slide5.xml"/><Relationship Id="rId12"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9.xml"/><Relationship Id="rId11" Type="http://schemas.microsoft.com/office/2007/relationships/hdphoto" Target="../media/hdphoto2.wdp"/><Relationship Id="rId5" Type="http://schemas.openxmlformats.org/officeDocument/2006/relationships/slide" Target="slide4.xml"/><Relationship Id="rId10" Type="http://schemas.openxmlformats.org/officeDocument/2006/relationships/image" Target="../media/image4.png"/><Relationship Id="rId4" Type="http://schemas.openxmlformats.org/officeDocument/2006/relationships/slide" Target="slide3.xml"/><Relationship Id="rId9" Type="http://schemas.openxmlformats.org/officeDocument/2006/relationships/slide" Target="slide7.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2.xml"/><Relationship Id="rId7" Type="http://schemas.openxmlformats.org/officeDocument/2006/relationships/slide" Target="slide5.xml"/><Relationship Id="rId12" Type="http://schemas.microsoft.com/office/2007/relationships/hdphoto" Target="../media/hdphoto5.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7.png"/><Relationship Id="rId5" Type="http://schemas.openxmlformats.org/officeDocument/2006/relationships/slide" Target="slide4.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4.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380"/>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 y="1184745"/>
            <a:ext cx="4746926" cy="1494846"/>
          </a:xfrm>
        </p:spPr>
        <p:txBody>
          <a:bodyPr anchor="ctr">
            <a:normAutofit/>
          </a:bodyPr>
          <a:lstStyle/>
          <a:p>
            <a:pPr algn="l"/>
            <a:r>
              <a:rPr lang="nb-NO" sz="4000" dirty="0">
                <a:solidFill>
                  <a:schemeClr val="bg1"/>
                </a:solidFill>
                <a:latin typeface="Arial" panose="020B0604020202020204" pitchFamily="34" charset="0"/>
                <a:cs typeface="Arial" panose="020B0604020202020204" pitchFamily="34" charset="0"/>
              </a:rPr>
              <a:t>Virksomhet </a:t>
            </a:r>
            <a:r>
              <a:rPr lang="nb-NO" sz="4000" dirty="0" err="1">
                <a:solidFill>
                  <a:schemeClr val="bg1"/>
                </a:solidFill>
                <a:latin typeface="Arial" panose="020B0604020202020204" pitchFamily="34" charset="0"/>
                <a:cs typeface="Arial" panose="020B0604020202020204" pitchFamily="34" charset="0"/>
              </a:rPr>
              <a:t>X</a:t>
            </a:r>
            <a:r>
              <a:rPr lang="nb-NO" sz="4000" dirty="0">
                <a:solidFill>
                  <a:schemeClr val="bg1"/>
                </a:solidFill>
                <a:latin typeface="Arial" panose="020B0604020202020204" pitchFamily="34" charset="0"/>
                <a:cs typeface="Arial" panose="020B0604020202020204" pitchFamily="34" charset="0"/>
              </a:rPr>
              <a:t> anskaffelsesstrategi</a:t>
            </a:r>
          </a:p>
        </p:txBody>
      </p:sp>
      <p:pic>
        <p:nvPicPr>
          <p:cNvPr id="9" name="Bild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444" y="0"/>
            <a:ext cx="1616906" cy="429370"/>
          </a:xfrm>
          <a:prstGeom prst="rect">
            <a:avLst/>
          </a:prstGeom>
        </p:spPr>
      </p:pic>
      <p:sp>
        <p:nvSpPr>
          <p:cNvPr id="10" name="TekstSylinder 9"/>
          <p:cNvSpPr txBox="1"/>
          <p:nvPr/>
        </p:nvSpPr>
        <p:spPr>
          <a:xfrm>
            <a:off x="1256306" y="2600078"/>
            <a:ext cx="2539317" cy="1015663"/>
          </a:xfrm>
          <a:prstGeom prst="rect">
            <a:avLst/>
          </a:prstGeom>
          <a:noFill/>
        </p:spPr>
        <p:txBody>
          <a:bodyPr wrap="square" rtlCol="0">
            <a:spAutoFit/>
          </a:bodyPr>
          <a:lstStyle/>
          <a:p>
            <a:r>
              <a:rPr lang="nb-NO" sz="3000" dirty="0">
                <a:solidFill>
                  <a:schemeClr val="bg1"/>
                </a:solidFill>
                <a:latin typeface="Arial" panose="020B0604020202020204" pitchFamily="34" charset="0"/>
                <a:cs typeface="Arial" panose="020B0604020202020204" pitchFamily="34" charset="0"/>
              </a:rPr>
              <a:t>2017–2020</a:t>
            </a:r>
          </a:p>
          <a:p>
            <a:endParaRPr lang="nb-NO" sz="3000" dirty="0"/>
          </a:p>
        </p:txBody>
      </p:sp>
      <p:sp>
        <p:nvSpPr>
          <p:cNvPr id="3" name="TekstSylinder 2"/>
          <p:cNvSpPr txBox="1"/>
          <p:nvPr/>
        </p:nvSpPr>
        <p:spPr>
          <a:xfrm>
            <a:off x="7212764" y="6424811"/>
            <a:ext cx="1927123" cy="338554"/>
          </a:xfrm>
          <a:prstGeom prst="rect">
            <a:avLst/>
          </a:prstGeom>
          <a:noFill/>
        </p:spPr>
        <p:txBody>
          <a:bodyPr wrap="square" rtlCol="0">
            <a:spAutoFit/>
          </a:bodyPr>
          <a:lstStyle/>
          <a:p>
            <a:r>
              <a:rPr lang="nb-NO" sz="1600" dirty="0">
                <a:solidFill>
                  <a:schemeClr val="bg1"/>
                </a:solidFill>
                <a:latin typeface="Arial" panose="020B0604020202020204" pitchFamily="34" charset="0"/>
                <a:cs typeface="Arial" panose="020B0604020202020204" pitchFamily="34" charset="0"/>
              </a:rPr>
              <a:t>Desember 2016</a:t>
            </a:r>
          </a:p>
        </p:txBody>
      </p:sp>
      <p:pic>
        <p:nvPicPr>
          <p:cNvPr id="5" name="Bilde 4"/>
          <p:cNvPicPr>
            <a:picLocks noChangeAspect="1"/>
          </p:cNvPicPr>
          <p:nvPr/>
        </p:nvPicPr>
        <p:blipFill>
          <a:blip r:embed="rId3"/>
          <a:stretch>
            <a:fillRect/>
          </a:stretch>
        </p:blipFill>
        <p:spPr>
          <a:xfrm>
            <a:off x="4746927" y="2119152"/>
            <a:ext cx="4066240" cy="4114692"/>
          </a:xfrm>
          <a:prstGeom prst="rect">
            <a:avLst/>
          </a:prstGeom>
        </p:spPr>
      </p:pic>
    </p:spTree>
    <p:extLst>
      <p:ext uri="{BB962C8B-B14F-4D97-AF65-F5344CB8AC3E}">
        <p14:creationId xmlns:p14="http://schemas.microsoft.com/office/powerpoint/2010/main" val="272131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3" y="1246345"/>
            <a:ext cx="4569503" cy="4733350"/>
          </a:xfrm>
        </p:spPr>
        <p:txBody>
          <a:bodyPr>
            <a:normAutofit/>
          </a:bodyPr>
          <a:lstStyle/>
          <a:p>
            <a:pPr marL="0" indent="0">
              <a:buNone/>
            </a:pPr>
            <a:r>
              <a:rPr lang="nb-NO" sz="1000" dirty="0">
                <a:latin typeface="Arial" panose="020B0604020202020204" pitchFamily="34" charset="0"/>
                <a:cs typeface="Arial" panose="020B0604020202020204" pitchFamily="34" charset="0"/>
              </a:rPr>
              <a:t>Virksomheten anskaffer årlig varer og tjenester for </a:t>
            </a:r>
            <a:r>
              <a:rPr lang="nb-NO" sz="1000" dirty="0" err="1">
                <a:latin typeface="Arial" panose="020B0604020202020204" pitchFamily="34" charset="0"/>
                <a:cs typeface="Arial" panose="020B0604020202020204" pitchFamily="34" charset="0"/>
              </a:rPr>
              <a:t>X</a:t>
            </a:r>
            <a:r>
              <a:rPr lang="nb-NO" sz="1000" dirty="0">
                <a:latin typeface="Arial" panose="020B0604020202020204" pitchFamily="34" charset="0"/>
                <a:cs typeface="Arial" panose="020B0604020202020204" pitchFamily="34" charset="0"/>
              </a:rPr>
              <a:t> kr. Dette utgjør </a:t>
            </a:r>
            <a:r>
              <a:rPr lang="nb-NO" sz="1000" dirty="0" err="1">
                <a:latin typeface="Arial" panose="020B0604020202020204" pitchFamily="34" charset="0"/>
                <a:cs typeface="Arial" panose="020B0604020202020204" pitchFamily="34" charset="0"/>
              </a:rPr>
              <a:t>X</a:t>
            </a:r>
            <a:r>
              <a:rPr lang="nb-NO" sz="1000" dirty="0">
                <a:latin typeface="Arial" panose="020B0604020202020204" pitchFamily="34" charset="0"/>
                <a:cs typeface="Arial" panose="020B0604020202020204" pitchFamily="34" charset="0"/>
              </a:rPr>
              <a:t> % av vårt årlige budsjett. Vi har en avtaledekning på </a:t>
            </a:r>
            <a:r>
              <a:rPr lang="nb-NO" sz="1000" dirty="0" err="1">
                <a:latin typeface="Arial" panose="020B0604020202020204" pitchFamily="34" charset="0"/>
                <a:cs typeface="Arial" panose="020B0604020202020204" pitchFamily="34" charset="0"/>
              </a:rPr>
              <a:t>X</a:t>
            </a:r>
            <a:r>
              <a:rPr lang="nb-NO" sz="1000" dirty="0">
                <a:latin typeface="Arial" panose="020B0604020202020204" pitchFamily="34" charset="0"/>
                <a:cs typeface="Arial" panose="020B0604020202020204" pitchFamily="34" charset="0"/>
              </a:rPr>
              <a:t> % og </a:t>
            </a:r>
            <a:r>
              <a:rPr lang="nb-NO" sz="1000" dirty="0" err="1">
                <a:latin typeface="Arial" panose="020B0604020202020204" pitchFamily="34" charset="0"/>
                <a:cs typeface="Arial" panose="020B0604020202020204" pitchFamily="34" charset="0"/>
              </a:rPr>
              <a:t>X</a:t>
            </a:r>
            <a:r>
              <a:rPr lang="nb-NO" sz="1000" dirty="0">
                <a:latin typeface="Arial" panose="020B0604020202020204" pitchFamily="34" charset="0"/>
                <a:cs typeface="Arial" panose="020B0604020202020204" pitchFamily="34" charset="0"/>
              </a:rPr>
              <a:t> antall rammeavtaler per 1.1.2017.</a:t>
            </a:r>
          </a:p>
          <a:p>
            <a:pPr marL="0" indent="0">
              <a:buNone/>
            </a:pPr>
            <a:r>
              <a:rPr lang="nb-NO" sz="1000" dirty="0">
                <a:latin typeface="Arial" panose="020B0604020202020204" pitchFamily="34" charset="0"/>
                <a:cs typeface="Arial" panose="020B0604020202020204" pitchFamily="34" charset="0"/>
              </a:rPr>
              <a:t>Avtalene som inngås, er viktige både for virksomheten, brukerne og leverandørene. Med dette følger et ansvar om å opptre som en profesjonell innkjøper og sørge for å få mest mulig igjen for midlene. Samtidig ønsker virksomheten å bruke anskaffelsene strategisk for å bidra til den innovasjon og virksomhetsutvikling vi trenger. </a:t>
            </a:r>
          </a:p>
          <a:p>
            <a:pPr marL="0" indent="0">
              <a:buNone/>
            </a:pPr>
            <a:r>
              <a:rPr lang="nb-NO" sz="1000" dirty="0">
                <a:latin typeface="Arial" panose="020B0604020202020204" pitchFamily="34" charset="0"/>
                <a:cs typeface="Arial" panose="020B0604020202020204" pitchFamily="34" charset="0"/>
              </a:rPr>
              <a:t>Anskaffelser er et strategisk viktig område for virksomheten og skal være med på å sikre at vi når våre mål. I noen tilfeller er det en direkte sammenheng mellom kvaliteten på de anskaffelsene virksomheten gjør, og kvaliteten på de tjenestene som vi leverer. </a:t>
            </a:r>
          </a:p>
          <a:p>
            <a:pPr marL="0" indent="0">
              <a:buNone/>
            </a:pPr>
            <a:r>
              <a:rPr lang="nb-NO" sz="1000" dirty="0">
                <a:latin typeface="Arial" panose="020B0604020202020204" pitchFamily="34" charset="0"/>
                <a:cs typeface="Arial" panose="020B0604020202020204" pitchFamily="34" charset="0"/>
              </a:rPr>
              <a:t>Anskaffelsesstrategien skal understøtte virksomhetens hovedstrategi og beskrive en overordnet tenkning og adferd for anskaffelser. Anskaffelsesstrategien skal gi et felles grunnlag for gjennomføring av anskaffelser og sikre effektiv ressursbruk. Vi skal gjennomføre anskaffelsene i tråd med lov og forskrift og sikre kravene til konkurranse, likebehandling og åpenhet. </a:t>
            </a:r>
          </a:p>
          <a:p>
            <a:pPr marL="0" indent="0">
              <a:buNone/>
            </a:pPr>
            <a:r>
              <a:rPr lang="nb-NO" sz="1000" dirty="0">
                <a:latin typeface="Arial" panose="020B0604020202020204" pitchFamily="34" charset="0"/>
                <a:cs typeface="Arial" panose="020B0604020202020204" pitchFamily="34" charset="0"/>
              </a:rPr>
              <a:t>Strategien gjelder for alt anskaffelsesarbeid som gjennomføres i virksomheten, på tvers av enheter og for alle faser i en anskaffelsesprosess; fra planlegging av anskaffelsen til kontraktens avslutning. Den berører alle deler av organisasjonen, og alle ansatte har et felles ansvar for å bidra til at vi lykkes med å nå målene.  </a:t>
            </a: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10244" y="977359"/>
            <a:ext cx="1586285" cy="261610"/>
          </a:xfrm>
          <a:prstGeom prst="rect">
            <a:avLst/>
          </a:prstGeom>
          <a:noFill/>
        </p:spPr>
        <p:txBody>
          <a:bodyPr wrap="square" rtlCol="0" anchor="ctr">
            <a:spAutoFit/>
          </a:bodyPr>
          <a:lstStyle/>
          <a:p>
            <a:r>
              <a:rPr lang="nb-NO" sz="1100" dirty="0">
                <a:solidFill>
                  <a:srgbClr val="005380"/>
                </a:solidFill>
                <a:latin typeface="Arial" panose="020B0604020202020204" pitchFamily="34" charset="0"/>
                <a:cs typeface="Arial" panose="020B0604020202020204" pitchFamily="34" charset="0"/>
              </a:rPr>
              <a:t>Introduksjon</a:t>
            </a:r>
          </a:p>
        </p:txBody>
      </p:sp>
      <p:graphicFrame>
        <p:nvGraphicFramePr>
          <p:cNvPr id="9" name="Plassholder for innhold 7"/>
          <p:cNvGraphicFramePr>
            <a:graphicFrameLocks/>
          </p:cNvGraphicFramePr>
          <p:nvPr>
            <p:extLst>
              <p:ext uri="{D42A27DB-BD31-4B8C-83A1-F6EECF244321}">
                <p14:modId xmlns:p14="http://schemas.microsoft.com/office/powerpoint/2010/main" val="2945289070"/>
              </p:ext>
            </p:extLst>
          </p:nvPr>
        </p:nvGraphicFramePr>
        <p:xfrm>
          <a:off x="6170406" y="1098244"/>
          <a:ext cx="2890232" cy="198378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ktangel 9">
            <a:hlinkClick r:id="rId4" action="ppaction://hlinksldjump"/>
          </p:cNvPr>
          <p:cNvSpPr/>
          <p:nvPr/>
        </p:nvSpPr>
        <p:spPr>
          <a:xfrm>
            <a:off x="72000"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5"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6" action="ppaction://hlinksldjump"/>
          </p:cNvPr>
          <p:cNvSpPr/>
          <p:nvPr/>
        </p:nvSpPr>
        <p:spPr>
          <a:xfrm>
            <a:off x="4746715"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DELMÅL</a:t>
            </a:r>
          </a:p>
        </p:txBody>
      </p:sp>
      <p:sp>
        <p:nvSpPr>
          <p:cNvPr id="16" name="Rektangel 15">
            <a:hlinkClick r:id="rId7"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2</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sp>
        <p:nvSpPr>
          <p:cNvPr id="2" name="Rektangel 1"/>
          <p:cNvSpPr/>
          <p:nvPr/>
        </p:nvSpPr>
        <p:spPr>
          <a:xfrm>
            <a:off x="5958726" y="3869509"/>
            <a:ext cx="2095893" cy="226150"/>
          </a:xfrm>
          <a:prstGeom prst="rect">
            <a:avLst/>
          </a:prstGeom>
          <a:solidFill>
            <a:srgbClr val="B1B2B3"/>
          </a:solid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000" dirty="0">
                <a:solidFill>
                  <a:srgbClr val="5F6062"/>
                </a:solidFill>
                <a:latin typeface="Arial" panose="020B0604020202020204" pitchFamily="34" charset="0"/>
                <a:cs typeface="Arial" panose="020B0604020202020204" pitchFamily="34" charset="0"/>
              </a:rPr>
              <a:t>Våre viktigste innkjøp</a:t>
            </a:r>
          </a:p>
        </p:txBody>
      </p:sp>
      <p:sp>
        <p:nvSpPr>
          <p:cNvPr id="18" name="Rektangel 17"/>
          <p:cNvSpPr/>
          <p:nvPr/>
        </p:nvSpPr>
        <p:spPr>
          <a:xfrm>
            <a:off x="5958726" y="4095844"/>
            <a:ext cx="2095893" cy="226150"/>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nb-NO" sz="1000" dirty="0">
                <a:solidFill>
                  <a:srgbClr val="5F6062"/>
                </a:solidFill>
                <a:latin typeface="Arial" panose="020B0604020202020204" pitchFamily="34" charset="0"/>
                <a:cs typeface="Arial" panose="020B0604020202020204" pitchFamily="34" charset="0"/>
              </a:rPr>
              <a:t>Konsulenttjenester</a:t>
            </a:r>
          </a:p>
        </p:txBody>
      </p:sp>
      <p:sp>
        <p:nvSpPr>
          <p:cNvPr id="20" name="Rektangel 19"/>
          <p:cNvSpPr/>
          <p:nvPr/>
        </p:nvSpPr>
        <p:spPr>
          <a:xfrm>
            <a:off x="5958726" y="4321730"/>
            <a:ext cx="2095893" cy="226150"/>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2"/>
            </a:pPr>
            <a:r>
              <a:rPr lang="nb-NO" sz="1000" dirty="0">
                <a:solidFill>
                  <a:srgbClr val="5F6062"/>
                </a:solidFill>
                <a:latin typeface="Arial" panose="020B0604020202020204" pitchFamily="34" charset="0"/>
                <a:cs typeface="Arial" panose="020B0604020202020204" pitchFamily="34" charset="0"/>
              </a:rPr>
              <a:t>Leie av lokaler</a:t>
            </a:r>
          </a:p>
        </p:txBody>
      </p:sp>
      <p:sp>
        <p:nvSpPr>
          <p:cNvPr id="21" name="Rektangel 20"/>
          <p:cNvSpPr/>
          <p:nvPr/>
        </p:nvSpPr>
        <p:spPr>
          <a:xfrm>
            <a:off x="5958726" y="4547038"/>
            <a:ext cx="2095893" cy="226150"/>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3"/>
            </a:pPr>
            <a:r>
              <a:rPr lang="nb-NO" sz="1000" dirty="0">
                <a:solidFill>
                  <a:srgbClr val="5F6062"/>
                </a:solidFill>
                <a:latin typeface="Arial" panose="020B0604020202020204" pitchFamily="34" charset="0"/>
                <a:cs typeface="Arial" panose="020B0604020202020204" pitchFamily="34" charset="0"/>
              </a:rPr>
              <a:t>Programvare for drift av </a:t>
            </a:r>
            <a:r>
              <a:rPr lang="nb-NO" sz="1000" dirty="0" err="1">
                <a:solidFill>
                  <a:srgbClr val="5F6062"/>
                </a:solidFill>
                <a:latin typeface="Arial" panose="020B0604020202020204" pitchFamily="34" charset="0"/>
                <a:cs typeface="Arial" panose="020B0604020202020204" pitchFamily="34" charset="0"/>
              </a:rPr>
              <a:t>X</a:t>
            </a:r>
            <a:endParaRPr lang="nb-NO" sz="1000" dirty="0">
              <a:solidFill>
                <a:srgbClr val="5F6062"/>
              </a:solidFill>
              <a:latin typeface="Arial" panose="020B0604020202020204" pitchFamily="34" charset="0"/>
              <a:cs typeface="Arial" panose="020B0604020202020204" pitchFamily="34" charset="0"/>
            </a:endParaRPr>
          </a:p>
        </p:txBody>
      </p:sp>
      <p:sp>
        <p:nvSpPr>
          <p:cNvPr id="22" name="Rektangel 21"/>
          <p:cNvSpPr/>
          <p:nvPr/>
        </p:nvSpPr>
        <p:spPr>
          <a:xfrm>
            <a:off x="5958726" y="4773433"/>
            <a:ext cx="2095893" cy="226150"/>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4"/>
            </a:pPr>
            <a:r>
              <a:rPr lang="nb-NO" sz="1000" dirty="0">
                <a:solidFill>
                  <a:srgbClr val="5F6062"/>
                </a:solidFill>
                <a:latin typeface="Arial" panose="020B0604020202020204" pitchFamily="34" charset="0"/>
                <a:cs typeface="Arial" panose="020B0604020202020204" pitchFamily="34" charset="0"/>
              </a:rPr>
              <a:t>Datamaskiner</a:t>
            </a:r>
          </a:p>
        </p:txBody>
      </p:sp>
      <p:sp>
        <p:nvSpPr>
          <p:cNvPr id="23" name="Rektangel 22"/>
          <p:cNvSpPr/>
          <p:nvPr/>
        </p:nvSpPr>
        <p:spPr>
          <a:xfrm>
            <a:off x="5958726" y="4999910"/>
            <a:ext cx="2095893" cy="226150"/>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5"/>
            </a:pPr>
            <a:r>
              <a:rPr lang="nb-NO" sz="1000" dirty="0">
                <a:solidFill>
                  <a:srgbClr val="5F6062"/>
                </a:solidFill>
                <a:latin typeface="Arial" panose="020B0604020202020204" pitchFamily="34" charset="0"/>
                <a:cs typeface="Arial" panose="020B0604020202020204" pitchFamily="34" charset="0"/>
              </a:rPr>
              <a:t>Vikartjenester</a:t>
            </a:r>
          </a:p>
        </p:txBody>
      </p:sp>
      <p:sp>
        <p:nvSpPr>
          <p:cNvPr id="4" name="Rektangel 3"/>
          <p:cNvSpPr/>
          <p:nvPr/>
        </p:nvSpPr>
        <p:spPr>
          <a:xfrm>
            <a:off x="4579746" y="1246345"/>
            <a:ext cx="1843774" cy="246221"/>
          </a:xfrm>
          <a:prstGeom prst="rect">
            <a:avLst/>
          </a:prstGeom>
        </p:spPr>
        <p:txBody>
          <a:bodyPr wrap="none">
            <a:spAutoFit/>
          </a:bodyPr>
          <a:lstStyle/>
          <a:p>
            <a:r>
              <a:rPr lang="nb-NO" sz="1000" dirty="0">
                <a:latin typeface="Arial" panose="020B0604020202020204" pitchFamily="34" charset="0"/>
                <a:cs typeface="Arial" panose="020B0604020202020204" pitchFamily="34" charset="0"/>
              </a:rPr>
              <a:t>Virksomhetens forbruk i 2016</a:t>
            </a:r>
          </a:p>
        </p:txBody>
      </p:sp>
    </p:spTree>
    <p:extLst>
      <p:ext uri="{BB962C8B-B14F-4D97-AF65-F5344CB8AC3E}">
        <p14:creationId xmlns:p14="http://schemas.microsoft.com/office/powerpoint/2010/main" val="158994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88529" y="1781279"/>
            <a:ext cx="7354018" cy="574294"/>
          </a:xfrm>
        </p:spPr>
        <p:txBody>
          <a:bodyPr>
            <a:noAutofit/>
          </a:bodyPr>
          <a:lstStyle/>
          <a:p>
            <a:pPr marL="0" indent="0">
              <a:buNone/>
            </a:pPr>
            <a:r>
              <a:rPr lang="nb-NO" sz="1600" dirty="0">
                <a:solidFill>
                  <a:srgbClr val="5F6062"/>
                </a:solidFill>
                <a:latin typeface="Arial" panose="020B0604020202020204" pitchFamily="34" charset="0"/>
                <a:cs typeface="Arial" panose="020B0604020202020204" pitchFamily="34" charset="0"/>
              </a:rPr>
              <a:t>Anskaffelser skal bidra til best mulig verdiskapning til lavest mulig ressursbruk. </a:t>
            </a:r>
          </a:p>
          <a:p>
            <a:pPr marL="0" indent="0">
              <a:lnSpc>
                <a:spcPct val="120000"/>
              </a:lnSpc>
              <a:spcBef>
                <a:spcPts val="0"/>
              </a:spcBef>
              <a:buNone/>
            </a:pPr>
            <a:endParaRPr lang="nb-NO" sz="1600" dirty="0">
              <a:solidFill>
                <a:srgbClr val="5F6062"/>
              </a:solidFill>
              <a:latin typeface="Arial" panose="020B0604020202020204" pitchFamily="34" charset="0"/>
              <a:cs typeface="Arial" panose="020B0604020202020204" pitchFamily="34" charset="0"/>
            </a:endParaRPr>
          </a:p>
          <a:p>
            <a:pPr marL="0" indent="0">
              <a:buNone/>
            </a:pPr>
            <a:endParaRPr lang="nb-NO" sz="1600" dirty="0">
              <a:solidFill>
                <a:srgbClr val="5F6062"/>
              </a:solidFill>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10244" y="977359"/>
            <a:ext cx="1586285" cy="261610"/>
          </a:xfrm>
          <a:prstGeom prst="rect">
            <a:avLst/>
          </a:prstGeom>
          <a:noFill/>
        </p:spPr>
        <p:txBody>
          <a:bodyPr wrap="square" rtlCol="0" anchor="ctr">
            <a:spAutoFit/>
          </a:bodyPr>
          <a:lstStyle/>
          <a:p>
            <a:r>
              <a:rPr lang="nb-NO" sz="1100" dirty="0">
                <a:solidFill>
                  <a:srgbClr val="005380"/>
                </a:solidFill>
                <a:latin typeface="Arial" panose="020B0604020202020204" pitchFamily="34" charset="0"/>
                <a:cs typeface="Arial" panose="020B0604020202020204" pitchFamily="34" charset="0"/>
              </a:rPr>
              <a:t>Hovedmål</a:t>
            </a:r>
          </a:p>
        </p:txBody>
      </p: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4746715"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3</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pic>
        <p:nvPicPr>
          <p:cNvPr id="18" name="Bilde 17"/>
          <p:cNvPicPr>
            <a:picLocks noChangeAspect="1"/>
          </p:cNvPicPr>
          <p:nvPr/>
        </p:nvPicPr>
        <p:blipFill>
          <a:blip r:embed="rId7" cstate="print">
            <a:lum bright="59000" contrast="-70000"/>
            <a:extLst>
              <a:ext uri="{BEBA8EAE-BF5A-486C-A8C5-ECC9F3942E4B}">
                <a14:imgProps xmlns:a14="http://schemas.microsoft.com/office/drawing/2010/main">
                  <a14:imgLayer r:embed="rId8">
                    <a14:imgEffect>
                      <a14:colorTemperature colorTemp="6501"/>
                    </a14:imgEffect>
                    <a14:imgEffect>
                      <a14:saturation sat="56000"/>
                    </a14:imgEffect>
                  </a14:imgLayer>
                </a14:imgProps>
              </a:ext>
              <a:ext uri="{28A0092B-C50C-407E-A947-70E740481C1C}">
                <a14:useLocalDpi xmlns:a14="http://schemas.microsoft.com/office/drawing/2010/main" val="0"/>
              </a:ext>
            </a:extLst>
          </a:blip>
          <a:stretch>
            <a:fillRect/>
          </a:stretch>
        </p:blipFill>
        <p:spPr>
          <a:xfrm>
            <a:off x="2641087" y="2921919"/>
            <a:ext cx="3861826" cy="2896370"/>
          </a:xfrm>
          <a:prstGeom prst="rect">
            <a:avLst/>
          </a:prstGeom>
          <a:effectLst>
            <a:softEdge rad="25400"/>
          </a:effectLst>
        </p:spPr>
      </p:pic>
    </p:spTree>
    <p:extLst>
      <p:ext uri="{BB962C8B-B14F-4D97-AF65-F5344CB8AC3E}">
        <p14:creationId xmlns:p14="http://schemas.microsoft.com/office/powerpoint/2010/main" val="384343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3" y="1246664"/>
            <a:ext cx="4569503" cy="576006"/>
          </a:xfrm>
        </p:spPr>
        <p:txBody>
          <a:bodyPr>
            <a:normAutofit/>
          </a:bodyPr>
          <a:lstStyle/>
          <a:p>
            <a:pPr marL="0" indent="0">
              <a:buNone/>
            </a:pPr>
            <a:r>
              <a:rPr lang="nb-NO" sz="1000" dirty="0">
                <a:latin typeface="Arial" panose="020B0604020202020204" pitchFamily="34" charset="0"/>
                <a:cs typeface="Arial" panose="020B0604020202020204" pitchFamily="34" charset="0"/>
              </a:rPr>
              <a:t>For å oppnå hovedmålet og basert på hovedutfordringene til virksomheten, prioriterer vi følgende fire områder i strategiperioden.</a:t>
            </a: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10244" y="977360"/>
            <a:ext cx="3035173" cy="261610"/>
          </a:xfrm>
          <a:prstGeom prst="rect">
            <a:avLst/>
          </a:prstGeom>
          <a:noFill/>
        </p:spPr>
        <p:txBody>
          <a:bodyPr wrap="square" rtlCol="0" anchor="ctr">
            <a:spAutoFit/>
          </a:bodyPr>
          <a:lstStyle/>
          <a:p>
            <a:r>
              <a:rPr lang="nb-NO" sz="1100">
                <a:solidFill>
                  <a:srgbClr val="005380"/>
                </a:solidFill>
                <a:latin typeface="Arial" panose="020B0604020202020204" pitchFamily="34" charset="0"/>
                <a:cs typeface="Arial" panose="020B0604020202020204" pitchFamily="34" charset="0"/>
              </a:rPr>
              <a:t>Delmål</a:t>
            </a:r>
            <a:endParaRPr lang="nb-NO" sz="1100" dirty="0">
              <a:solidFill>
                <a:srgbClr val="005380"/>
              </a:solidFill>
              <a:latin typeface="Arial" panose="020B0604020202020204" pitchFamily="34" charset="0"/>
              <a:cs typeface="Arial" panose="020B0604020202020204" pitchFamily="34" charset="0"/>
            </a:endParaRPr>
          </a:p>
        </p:txBody>
      </p: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4</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sp>
        <p:nvSpPr>
          <p:cNvPr id="2" name="Rektangel 1">
            <a:hlinkClick r:id="rId7" action="ppaction://hlinksldjump"/>
          </p:cNvPr>
          <p:cNvSpPr/>
          <p:nvPr/>
        </p:nvSpPr>
        <p:spPr>
          <a:xfrm>
            <a:off x="1356101" y="2833047"/>
            <a:ext cx="2166209" cy="706832"/>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0000" indent="-180000">
              <a:buClr>
                <a:srgbClr val="5F6062"/>
              </a:buClr>
              <a:buFont typeface="+mj-lt"/>
              <a:buAutoNum type="arabicPeriod"/>
            </a:pPr>
            <a:r>
              <a:rPr lang="nb-NO" sz="1000" dirty="0">
                <a:solidFill>
                  <a:srgbClr val="5F6062"/>
                </a:solidFill>
                <a:latin typeface="Arial" panose="020B0604020202020204" pitchFamily="34" charset="0"/>
                <a:cs typeface="Arial" panose="020B0604020202020204" pitchFamily="34" charset="0"/>
              </a:rPr>
              <a:t>Anskaffelser skal være organisert med klare ansvarslinjer og kontrollmekanismer.</a:t>
            </a:r>
          </a:p>
        </p:txBody>
      </p:sp>
      <p:cxnSp>
        <p:nvCxnSpPr>
          <p:cNvPr id="6" name="Rett linje 5"/>
          <p:cNvCxnSpPr/>
          <p:nvPr/>
        </p:nvCxnSpPr>
        <p:spPr>
          <a:xfrm>
            <a:off x="1561400" y="3346314"/>
            <a:ext cx="1402596"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7" name="TekstSylinder 6"/>
          <p:cNvSpPr txBox="1"/>
          <p:nvPr/>
        </p:nvSpPr>
        <p:spPr>
          <a:xfrm>
            <a:off x="1561400" y="3416534"/>
            <a:ext cx="1173398" cy="92333"/>
          </a:xfrm>
          <a:prstGeom prst="rect">
            <a:avLst/>
          </a:prstGeom>
          <a:noFill/>
        </p:spPr>
        <p:txBody>
          <a:bodyPr wrap="none" lIns="0" tIns="0" rIns="0" bIns="0" rtlCol="0" anchor="ctr">
            <a:spAutoFit/>
          </a:bodyPr>
          <a:lstStyle/>
          <a:p>
            <a:r>
              <a:rPr lang="nb-NO" sz="600" dirty="0">
                <a:solidFill>
                  <a:srgbClr val="005380"/>
                </a:solidFill>
                <a:latin typeface="Arial" panose="020B0604020202020204" pitchFamily="34" charset="0"/>
                <a:cs typeface="Arial" panose="020B0604020202020204" pitchFamily="34" charset="0"/>
              </a:rPr>
              <a:t>KLIKK FOR MER INFORMASJON</a:t>
            </a:r>
          </a:p>
        </p:txBody>
      </p:sp>
      <p:sp>
        <p:nvSpPr>
          <p:cNvPr id="9" name="Rektangel 8">
            <a:hlinkClick r:id="rId7" action="ppaction://hlinksldjump"/>
          </p:cNvPr>
          <p:cNvSpPr/>
          <p:nvPr/>
        </p:nvSpPr>
        <p:spPr>
          <a:xfrm>
            <a:off x="4746715" y="719843"/>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a:pPr>
            <a:r>
              <a:rPr lang="nb-NO" sz="600" dirty="0">
                <a:solidFill>
                  <a:srgbClr val="5F6062"/>
                </a:solidFill>
                <a:latin typeface="Arial" panose="020B0604020202020204" pitchFamily="34" charset="0"/>
                <a:cs typeface="Arial" panose="020B0604020202020204" pitchFamily="34" charset="0"/>
              </a:rPr>
              <a:t>Anskaffelser skal være organisert med klare ansvarslinjer og kontrollmekanismer.</a:t>
            </a:r>
          </a:p>
        </p:txBody>
      </p:sp>
      <p:sp>
        <p:nvSpPr>
          <p:cNvPr id="20" name="Rektangel 19">
            <a:hlinkClick r:id="rId8" action="ppaction://hlinksldjump"/>
          </p:cNvPr>
          <p:cNvSpPr/>
          <p:nvPr/>
        </p:nvSpPr>
        <p:spPr>
          <a:xfrm>
            <a:off x="4746715" y="100520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2"/>
            </a:pPr>
            <a:r>
              <a:rPr lang="nb-NO" sz="60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21" name="Rektangel 20">
            <a:hlinkClick r:id="rId9" action="ppaction://hlinksldjump"/>
          </p:cNvPr>
          <p:cNvSpPr/>
          <p:nvPr/>
        </p:nvSpPr>
        <p:spPr>
          <a:xfrm>
            <a:off x="4746715" y="1291526"/>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3"/>
            </a:pPr>
            <a:r>
              <a:rPr lang="nb-NO" sz="600" dirty="0">
                <a:solidFill>
                  <a:srgbClr val="5F6062"/>
                </a:solidFill>
                <a:latin typeface="Arial" panose="020B0604020202020204" pitchFamily="34" charset="0"/>
                <a:cs typeface="Arial" panose="020B0604020202020204" pitchFamily="34" charset="0"/>
              </a:rPr>
              <a:t>Anskaffelser skal gjennomføres raskere, enklere og digitalt.</a:t>
            </a:r>
          </a:p>
        </p:txBody>
      </p:sp>
      <p:sp>
        <p:nvSpPr>
          <p:cNvPr id="24" name="Rektangel 23">
            <a:hlinkClick r:id="rId8" action="ppaction://hlinksldjump"/>
          </p:cNvPr>
          <p:cNvSpPr/>
          <p:nvPr/>
        </p:nvSpPr>
        <p:spPr>
          <a:xfrm>
            <a:off x="1356100" y="3800379"/>
            <a:ext cx="2166209" cy="706832"/>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0000" indent="-180000">
              <a:buClr>
                <a:srgbClr val="5F6062"/>
              </a:buClr>
              <a:buFont typeface="+mj-lt"/>
              <a:buAutoNum type="arabicPeriod" startAt="2"/>
            </a:pPr>
            <a:r>
              <a:rPr lang="nb-NO" sz="100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cxnSp>
        <p:nvCxnSpPr>
          <p:cNvPr id="25" name="Rett linje 24"/>
          <p:cNvCxnSpPr/>
          <p:nvPr/>
        </p:nvCxnSpPr>
        <p:spPr>
          <a:xfrm>
            <a:off x="1561399" y="4302405"/>
            <a:ext cx="1402596"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nvSpPr>
        <p:spPr>
          <a:xfrm>
            <a:off x="1561399" y="4372625"/>
            <a:ext cx="1173398" cy="92333"/>
          </a:xfrm>
          <a:prstGeom prst="rect">
            <a:avLst/>
          </a:prstGeom>
          <a:noFill/>
        </p:spPr>
        <p:txBody>
          <a:bodyPr wrap="none" lIns="0" tIns="0" rIns="0" bIns="0" rtlCol="0" anchor="ctr">
            <a:spAutoFit/>
          </a:bodyPr>
          <a:lstStyle/>
          <a:p>
            <a:r>
              <a:rPr lang="nb-NO" sz="600" dirty="0">
                <a:solidFill>
                  <a:srgbClr val="005380"/>
                </a:solidFill>
                <a:latin typeface="Arial" panose="020B0604020202020204" pitchFamily="34" charset="0"/>
                <a:cs typeface="Arial" panose="020B0604020202020204" pitchFamily="34" charset="0"/>
              </a:rPr>
              <a:t>KLIKK FOR MER INFORMASJON</a:t>
            </a:r>
          </a:p>
        </p:txBody>
      </p:sp>
      <p:sp>
        <p:nvSpPr>
          <p:cNvPr id="27" name="Rektangel 26">
            <a:hlinkClick r:id="rId9" action="ppaction://hlinksldjump"/>
          </p:cNvPr>
          <p:cNvSpPr/>
          <p:nvPr/>
        </p:nvSpPr>
        <p:spPr>
          <a:xfrm>
            <a:off x="1356101" y="4750663"/>
            <a:ext cx="2166209" cy="706832"/>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0000" indent="-180000">
              <a:buClr>
                <a:srgbClr val="5F6062"/>
              </a:buClr>
              <a:buFont typeface="+mj-lt"/>
              <a:buAutoNum type="arabicPeriod" startAt="3"/>
            </a:pPr>
            <a:r>
              <a:rPr lang="nb-NO" sz="1000" dirty="0">
                <a:solidFill>
                  <a:srgbClr val="5F6062"/>
                </a:solidFill>
                <a:latin typeface="Arial" panose="020B0604020202020204" pitchFamily="34" charset="0"/>
                <a:cs typeface="Arial" panose="020B0604020202020204" pitchFamily="34" charset="0"/>
              </a:rPr>
              <a:t>Anskaffelser skal gjennomføres raskere, enklere og digitalt.</a:t>
            </a:r>
          </a:p>
        </p:txBody>
      </p:sp>
      <p:cxnSp>
        <p:nvCxnSpPr>
          <p:cNvPr id="28" name="Rett linje 27"/>
          <p:cNvCxnSpPr/>
          <p:nvPr/>
        </p:nvCxnSpPr>
        <p:spPr>
          <a:xfrm>
            <a:off x="1561400" y="5252689"/>
            <a:ext cx="1402596"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29" name="TekstSylinder 28"/>
          <p:cNvSpPr txBox="1"/>
          <p:nvPr/>
        </p:nvSpPr>
        <p:spPr>
          <a:xfrm>
            <a:off x="1561400" y="5322909"/>
            <a:ext cx="1173398" cy="92333"/>
          </a:xfrm>
          <a:prstGeom prst="rect">
            <a:avLst/>
          </a:prstGeom>
          <a:noFill/>
        </p:spPr>
        <p:txBody>
          <a:bodyPr wrap="none" lIns="0" tIns="0" rIns="0" bIns="0" rtlCol="0" anchor="ctr">
            <a:spAutoFit/>
          </a:bodyPr>
          <a:lstStyle/>
          <a:p>
            <a:r>
              <a:rPr lang="nb-NO" sz="600" dirty="0">
                <a:solidFill>
                  <a:srgbClr val="005380"/>
                </a:solidFill>
                <a:latin typeface="Arial" panose="020B0604020202020204" pitchFamily="34" charset="0"/>
                <a:cs typeface="Arial" panose="020B0604020202020204" pitchFamily="34" charset="0"/>
              </a:rPr>
              <a:t>KLIKK FOR MER INFORMASJON</a:t>
            </a:r>
          </a:p>
        </p:txBody>
      </p:sp>
      <p:pic>
        <p:nvPicPr>
          <p:cNvPr id="39" name="Bilde 38"/>
          <p:cNvPicPr preferRelativeResize="0">
            <a:picLocks/>
          </p:cNvPicPr>
          <p:nvPr/>
        </p:nvPicPr>
        <p:blipFill>
          <a:blip r:embed="rId10" cstate="print">
            <a:extLst>
              <a:ext uri="{BEBA8EAE-BF5A-486C-A8C5-ECC9F3942E4B}">
                <a14:imgProps xmlns:a14="http://schemas.microsoft.com/office/drawing/2010/main">
                  <a14:imgLayer r:embed="rId11">
                    <a14:imgEffect>
                      <a14:artisticCrisscrossEtching/>
                    </a14:imgEffect>
                  </a14:imgLayer>
                </a14:imgProps>
              </a:ext>
              <a:ext uri="{28A0092B-C50C-407E-A947-70E740481C1C}">
                <a14:useLocalDpi xmlns:a14="http://schemas.microsoft.com/office/drawing/2010/main" val="0"/>
              </a:ext>
            </a:extLst>
          </a:blip>
          <a:stretch>
            <a:fillRect/>
          </a:stretch>
        </p:blipFill>
        <p:spPr>
          <a:xfrm>
            <a:off x="323888" y="4678146"/>
            <a:ext cx="900000" cy="900000"/>
          </a:xfrm>
          <a:prstGeom prst="ellipse">
            <a:avLst/>
          </a:prstGeom>
          <a:effectLst>
            <a:softEdge rad="0"/>
          </a:effectLst>
        </p:spPr>
      </p:pic>
      <p:pic>
        <p:nvPicPr>
          <p:cNvPr id="40" name="Bilde 39"/>
          <p:cNvPicPr preferRelativeResize="0">
            <a:picLocks/>
          </p:cNvPicPr>
          <p:nvPr/>
        </p:nvPicPr>
        <p:blipFill>
          <a:blip r:embed="rId12" cstate="print">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val="0"/>
              </a:ext>
            </a:extLst>
          </a:blip>
          <a:stretch>
            <a:fillRect/>
          </a:stretch>
        </p:blipFill>
        <p:spPr>
          <a:xfrm>
            <a:off x="323888" y="3651372"/>
            <a:ext cx="900000" cy="900000"/>
          </a:xfrm>
          <a:prstGeom prst="ellipse">
            <a:avLst/>
          </a:prstGeom>
          <a:effectLst>
            <a:softEdge rad="0"/>
          </a:effectLst>
        </p:spPr>
      </p:pic>
      <p:pic>
        <p:nvPicPr>
          <p:cNvPr id="4" name="Bilde 3"/>
          <p:cNvPicPr preferRelativeResize="0">
            <a:picLocks/>
          </p:cNvPicPr>
          <p:nvPr/>
        </p:nvPicPr>
        <p:blipFill>
          <a:blip r:embed="rId14" cstate="print">
            <a:extLst>
              <a:ext uri="{BEBA8EAE-BF5A-486C-A8C5-ECC9F3942E4B}">
                <a14:imgProps xmlns:a14="http://schemas.microsoft.com/office/drawing/2010/main">
                  <a14:imgLayer r:embed="rId15">
                    <a14:imgEffect>
                      <a14:artisticCrisscrossEtching/>
                    </a14:imgEffect>
                  </a14:imgLayer>
                </a14:imgProps>
              </a:ext>
              <a:ext uri="{28A0092B-C50C-407E-A947-70E740481C1C}">
                <a14:useLocalDpi xmlns:a14="http://schemas.microsoft.com/office/drawing/2010/main" val="0"/>
              </a:ext>
            </a:extLst>
          </a:blip>
          <a:stretch>
            <a:fillRect/>
          </a:stretch>
        </p:blipFill>
        <p:spPr>
          <a:xfrm>
            <a:off x="323888" y="2639879"/>
            <a:ext cx="900000" cy="900000"/>
          </a:xfrm>
          <a:prstGeom prst="ellipse">
            <a:avLst/>
          </a:prstGeom>
        </p:spPr>
      </p:pic>
      <p:sp>
        <p:nvSpPr>
          <p:cNvPr id="30" name="Rektangel 29">
            <a:hlinkClick r:id="rId16" action="ppaction://hlinksldjump"/>
          </p:cNvPr>
          <p:cNvSpPr/>
          <p:nvPr/>
        </p:nvSpPr>
        <p:spPr>
          <a:xfrm>
            <a:off x="5281405" y="2833047"/>
            <a:ext cx="2166209" cy="706832"/>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0000" indent="-180000">
              <a:buClr>
                <a:srgbClr val="5F6062"/>
              </a:buClr>
              <a:buFont typeface="+mj-lt"/>
              <a:buAutoNum type="arabicPeriod" startAt="4"/>
            </a:pPr>
            <a:r>
              <a:rPr lang="nb-NO" sz="1000" dirty="0">
                <a:solidFill>
                  <a:srgbClr val="5F6062"/>
                </a:solidFill>
                <a:latin typeface="Arial" panose="020B0604020202020204" pitchFamily="34" charset="0"/>
                <a:cs typeface="Arial" panose="020B0604020202020204" pitchFamily="34" charset="0"/>
              </a:rPr>
              <a:t>Virksomheten skal vise samfunnsansvar i anskaffelsene.</a:t>
            </a:r>
          </a:p>
        </p:txBody>
      </p:sp>
      <p:pic>
        <p:nvPicPr>
          <p:cNvPr id="31" name="Bilde 30"/>
          <p:cNvPicPr preferRelativeResize="0">
            <a:picLocks/>
          </p:cNvPicPr>
          <p:nvPr/>
        </p:nvPicPr>
        <p:blipFill>
          <a:blip r:embed="rId17" cstate="print">
            <a:extLst>
              <a:ext uri="{BEBA8EAE-BF5A-486C-A8C5-ECC9F3942E4B}">
                <a14:imgProps xmlns:a14="http://schemas.microsoft.com/office/drawing/2010/main">
                  <a14:imgLayer r:embed="rId18">
                    <a14:imgEffect>
                      <a14:artisticCrisscrossEtching/>
                    </a14:imgEffect>
                  </a14:imgLayer>
                </a14:imgProps>
              </a:ext>
              <a:ext uri="{28A0092B-C50C-407E-A947-70E740481C1C}">
                <a14:useLocalDpi xmlns:a14="http://schemas.microsoft.com/office/drawing/2010/main" val="0"/>
              </a:ext>
            </a:extLst>
          </a:blip>
          <a:stretch>
            <a:fillRect/>
          </a:stretch>
        </p:blipFill>
        <p:spPr>
          <a:xfrm>
            <a:off x="4249192" y="2639879"/>
            <a:ext cx="900000" cy="900000"/>
          </a:xfrm>
          <a:prstGeom prst="ellipse">
            <a:avLst/>
          </a:prstGeom>
          <a:effectLst>
            <a:softEdge rad="0"/>
          </a:effectLst>
        </p:spPr>
      </p:pic>
      <p:cxnSp>
        <p:nvCxnSpPr>
          <p:cNvPr id="32" name="Rett linje 31"/>
          <p:cNvCxnSpPr/>
          <p:nvPr/>
        </p:nvCxnSpPr>
        <p:spPr>
          <a:xfrm>
            <a:off x="5416613" y="3345694"/>
            <a:ext cx="1402596"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33" name="TekstSylinder 32"/>
          <p:cNvSpPr txBox="1"/>
          <p:nvPr/>
        </p:nvSpPr>
        <p:spPr>
          <a:xfrm>
            <a:off x="5416613" y="3415914"/>
            <a:ext cx="1173398" cy="92333"/>
          </a:xfrm>
          <a:prstGeom prst="rect">
            <a:avLst/>
          </a:prstGeom>
          <a:noFill/>
        </p:spPr>
        <p:txBody>
          <a:bodyPr wrap="none" lIns="0" tIns="0" rIns="0" bIns="0" rtlCol="0" anchor="ctr">
            <a:spAutoFit/>
          </a:bodyPr>
          <a:lstStyle/>
          <a:p>
            <a:r>
              <a:rPr lang="nb-NO" sz="600" dirty="0">
                <a:solidFill>
                  <a:srgbClr val="005380"/>
                </a:solidFill>
                <a:latin typeface="Arial" panose="020B0604020202020204" pitchFamily="34" charset="0"/>
                <a:cs typeface="Arial" panose="020B0604020202020204" pitchFamily="34" charset="0"/>
              </a:rPr>
              <a:t>KLIKK FOR MER INFORMASJON</a:t>
            </a:r>
          </a:p>
        </p:txBody>
      </p:sp>
      <p:sp>
        <p:nvSpPr>
          <p:cNvPr id="34" name="Rektangel 33">
            <a:hlinkClick r:id="rId16" action="ppaction://hlinksldjump"/>
          </p:cNvPr>
          <p:cNvSpPr/>
          <p:nvPr/>
        </p:nvSpPr>
        <p:spPr>
          <a:xfrm>
            <a:off x="4746715" y="157785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0000" indent="-90000">
              <a:buClr>
                <a:srgbClr val="5F6062"/>
              </a:buClr>
              <a:buFont typeface="+mj-lt"/>
              <a:buAutoNum type="arabicPeriod" startAt="4"/>
            </a:pPr>
            <a:r>
              <a:rPr lang="nb-NO" sz="600" dirty="0">
                <a:solidFill>
                  <a:srgbClr val="5F6062"/>
                </a:solidFill>
                <a:latin typeface="Arial" panose="020B0604020202020204" pitchFamily="34" charset="0"/>
                <a:cs typeface="Arial" panose="020B0604020202020204" pitchFamily="34" charset="0"/>
              </a:rPr>
              <a:t>Virksomheten skal vise samfunnsansvar i anskaffelsene.</a:t>
            </a:r>
          </a:p>
        </p:txBody>
      </p:sp>
    </p:spTree>
    <p:extLst>
      <p:ext uri="{BB962C8B-B14F-4D97-AF65-F5344CB8AC3E}">
        <p14:creationId xmlns:p14="http://schemas.microsoft.com/office/powerpoint/2010/main" val="3334349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160" y="1985306"/>
            <a:ext cx="4569502" cy="4377989"/>
          </a:xfrm>
        </p:spPr>
        <p:txBody>
          <a:bodyPr>
            <a:noAutofit/>
          </a:bodyPr>
          <a:lstStyle/>
          <a:p>
            <a:pPr marL="0" indent="0">
              <a:lnSpc>
                <a:spcPct val="100000"/>
              </a:lnSpc>
              <a:spcBef>
                <a:spcPts val="0"/>
              </a:spcBef>
              <a:buNone/>
            </a:pPr>
            <a:r>
              <a:rPr lang="nb-NO" sz="1000" dirty="0">
                <a:solidFill>
                  <a:srgbClr val="005380"/>
                </a:solidFill>
                <a:latin typeface="Arial" panose="020B0604020202020204" pitchFamily="34" charset="0"/>
                <a:cs typeface="Arial" panose="020B0604020202020204" pitchFamily="34" charset="0"/>
              </a:rPr>
              <a:t>ØNSKET EFFEKT</a:t>
            </a:r>
          </a:p>
          <a:p>
            <a:pPr marL="0" lvl="1" indent="0">
              <a:lnSpc>
                <a:spcPct val="100000"/>
              </a:lnSpc>
              <a:spcBef>
                <a:spcPts val="0"/>
              </a:spcBef>
              <a:buNone/>
              <a:tabLst>
                <a:tab pos="266700" algn="l"/>
              </a:tabLst>
            </a:pPr>
            <a:r>
              <a:rPr lang="nb-NO" sz="1000" dirty="0">
                <a:latin typeface="Arial" panose="020B0604020202020204" pitchFamily="34" charset="0"/>
                <a:cs typeface="Arial" panose="020B0604020202020204" pitchFamily="34" charset="0"/>
              </a:rPr>
              <a:t>Tydeliggjøre lederansvaret for anskaffelser i virksomheten. Oppnå en profesjonell organisasjonsmodell for anskaffelser som har standardiserte roller og prosesser med tydelige fullmakter, ansvar og myndighet. Ha et bevisst forhold til betydningen av en hensiktsmessig organisering av egne anskaffelser. Få kompetanseheving og oppmerksomhet på innkjøp i organisasjonen.</a:t>
            </a:r>
          </a:p>
          <a:p>
            <a:pPr marL="0" lvl="1" indent="0">
              <a:lnSpc>
                <a:spcPct val="100000"/>
              </a:lnSpc>
              <a:spcBef>
                <a:spcPts val="0"/>
              </a:spcBef>
              <a:buNone/>
              <a:tabLst>
                <a:tab pos="266700" algn="l"/>
              </a:tabLst>
            </a:pPr>
            <a:endParaRPr lang="nb-NO" sz="1000" dirty="0">
              <a:solidFill>
                <a:srgbClr val="005380"/>
              </a:solidFill>
              <a:latin typeface="Arial" panose="020B0604020202020204" pitchFamily="34" charset="0"/>
              <a:cs typeface="Arial" panose="020B0604020202020204" pitchFamily="34" charset="0"/>
            </a:endParaRPr>
          </a:p>
          <a:p>
            <a:pPr marL="0" lvl="1" indent="0">
              <a:lnSpc>
                <a:spcPct val="100000"/>
              </a:lnSpc>
              <a:spcBef>
                <a:spcPts val="0"/>
              </a:spcBef>
              <a:buNone/>
              <a:tabLst>
                <a:tab pos="266700" algn="l"/>
              </a:tabLst>
            </a:pPr>
            <a:r>
              <a:rPr lang="nb-NO" sz="1000" dirty="0">
                <a:solidFill>
                  <a:srgbClr val="005380"/>
                </a:solidFill>
                <a:latin typeface="Arial" panose="020B0604020202020204" pitchFamily="34" charset="0"/>
                <a:cs typeface="Arial" panose="020B0604020202020204" pitchFamily="34" charset="0"/>
              </a:rPr>
              <a:t>TILTAK</a:t>
            </a:r>
          </a:p>
          <a:p>
            <a:pPr marL="271463" lvl="1" indent="-271463">
              <a:lnSpc>
                <a:spcPct val="100000"/>
              </a:lnSpc>
              <a:spcBef>
                <a:spcPts val="0"/>
              </a:spcBef>
              <a:buNone/>
              <a:tabLst>
                <a:tab pos="266700" algn="l"/>
              </a:tabLst>
            </a:pPr>
            <a:r>
              <a:rPr lang="nb-NO" sz="1000" dirty="0">
                <a:latin typeface="Arial" panose="020B0604020202020204" pitchFamily="34" charset="0"/>
                <a:cs typeface="Arial" panose="020B0604020202020204" pitchFamily="34" charset="0"/>
              </a:rPr>
              <a:t>1.1 	Etablere tydelig definerte, forankrete, kommuniserte og etterlevde roller og ansvarsbeskrivelser for anskaffelser, inkludert prosessene knyttet til leveranser og kontraktsoppfølging. </a:t>
            </a:r>
          </a:p>
          <a:p>
            <a:pPr marL="271463" lvl="1" indent="-271463">
              <a:lnSpc>
                <a:spcPct val="100000"/>
              </a:lnSpc>
              <a:spcBef>
                <a:spcPts val="0"/>
              </a:spcBef>
              <a:buNone/>
              <a:tabLst>
                <a:tab pos="266700" algn="l"/>
              </a:tabLst>
            </a:pPr>
            <a:r>
              <a:rPr lang="nb-NO" sz="1000" dirty="0">
                <a:latin typeface="Arial" panose="020B0604020202020204" pitchFamily="34" charset="0"/>
                <a:cs typeface="Arial" panose="020B0604020202020204" pitchFamily="34" charset="0"/>
              </a:rPr>
              <a:t>1.2 	Etablere hensiktsmessig samhandling mellom involverte avdelinger i anskaffelsesarbeidet.</a:t>
            </a:r>
          </a:p>
          <a:p>
            <a:pPr marL="271463" lvl="1" indent="-271463">
              <a:lnSpc>
                <a:spcPct val="100000"/>
              </a:lnSpc>
              <a:spcBef>
                <a:spcPts val="0"/>
              </a:spcBef>
              <a:buNone/>
              <a:tabLst>
                <a:tab pos="266700" algn="l"/>
              </a:tabLst>
            </a:pPr>
            <a:r>
              <a:rPr lang="nb-NO" sz="1000" dirty="0">
                <a:latin typeface="Arial" panose="020B0604020202020204" pitchFamily="34" charset="0"/>
                <a:cs typeface="Arial" panose="020B0604020202020204" pitchFamily="34" charset="0"/>
              </a:rPr>
              <a:t>1.3	Gjennomgå organiseringen rundt virksomhetens strategisk viktigste anskaffelser.</a:t>
            </a:r>
          </a:p>
          <a:p>
            <a:pPr marL="271463" lvl="1" indent="-271463">
              <a:lnSpc>
                <a:spcPct val="100000"/>
              </a:lnSpc>
              <a:spcBef>
                <a:spcPts val="0"/>
              </a:spcBef>
              <a:buNone/>
              <a:tabLst>
                <a:tab pos="266700" algn="l"/>
              </a:tabLst>
            </a:pPr>
            <a:r>
              <a:rPr lang="nb-NO" sz="1000" dirty="0">
                <a:latin typeface="Arial" panose="020B0604020202020204" pitchFamily="34" charset="0"/>
                <a:cs typeface="Arial" panose="020B0604020202020204" pitchFamily="34" charset="0"/>
              </a:rPr>
              <a:t>1.4 	Virksomhetsleder skal gjøre alle deler av egen virksomhet kjent med </a:t>
            </a:r>
            <a:r>
              <a:rPr lang="nb-NO" sz="1000" dirty="0" err="1">
                <a:latin typeface="Arial" panose="020B0604020202020204" pitchFamily="34" charset="0"/>
                <a:cs typeface="Arial" panose="020B0604020202020204" pitchFamily="34" charset="0"/>
              </a:rPr>
              <a:t>fullmaktsmatrisen</a:t>
            </a:r>
            <a:r>
              <a:rPr lang="nb-NO" sz="1000" dirty="0">
                <a:latin typeface="Arial" panose="020B0604020202020204" pitchFamily="34" charset="0"/>
                <a:cs typeface="Arial" panose="020B0604020202020204" pitchFamily="34" charset="0"/>
              </a:rPr>
              <a:t> som synliggjør roller og ansvar i alle prosessene knyttet til anskaffelser.</a:t>
            </a:r>
          </a:p>
          <a:p>
            <a:pPr marL="271463" lvl="1" indent="-271463">
              <a:lnSpc>
                <a:spcPct val="100000"/>
              </a:lnSpc>
              <a:spcBef>
                <a:spcPts val="0"/>
              </a:spcBef>
              <a:buNone/>
              <a:tabLst>
                <a:tab pos="266700" algn="l"/>
              </a:tabLst>
            </a:pPr>
            <a:r>
              <a:rPr lang="nb-NO" sz="1000" dirty="0">
                <a:latin typeface="Arial" panose="020B0604020202020204" pitchFamily="34" charset="0"/>
                <a:cs typeface="Arial" panose="020B0604020202020204" pitchFamily="34" charset="0"/>
              </a:rPr>
              <a:t>1.5 	Redusere antall bestillere gjennom </a:t>
            </a:r>
            <a:r>
              <a:rPr lang="nb-NO" sz="1000" dirty="0" err="1">
                <a:latin typeface="Arial" panose="020B0604020202020204" pitchFamily="34" charset="0"/>
                <a:cs typeface="Arial" panose="020B0604020202020204" pitchFamily="34" charset="0"/>
              </a:rPr>
              <a:t>fullmaktssystemet</a:t>
            </a:r>
            <a:r>
              <a:rPr lang="nb-NO" sz="1000" dirty="0">
                <a:latin typeface="Arial" panose="020B0604020202020204" pitchFamily="34" charset="0"/>
                <a:cs typeface="Arial" panose="020B0604020202020204" pitchFamily="34" charset="0"/>
              </a:rPr>
              <a:t>.</a:t>
            </a:r>
          </a:p>
          <a:p>
            <a:pPr marL="271463" lvl="1" indent="-271463">
              <a:lnSpc>
                <a:spcPct val="100000"/>
              </a:lnSpc>
              <a:spcBef>
                <a:spcPts val="0"/>
              </a:spcBef>
              <a:buNone/>
              <a:tabLst>
                <a:tab pos="266700" algn="l"/>
              </a:tabLst>
            </a:pPr>
            <a:r>
              <a:rPr lang="nb-NO" sz="1000" dirty="0">
                <a:latin typeface="Arial" panose="020B0604020202020204" pitchFamily="34" charset="0"/>
                <a:cs typeface="Arial" panose="020B0604020202020204" pitchFamily="34" charset="0"/>
              </a:rPr>
              <a:t>1.6 	Få oversikt over ansatte med anskaffelsesfaglig og kontraktfaglig kompetanse.</a:t>
            </a:r>
          </a:p>
          <a:p>
            <a:pPr marL="271463" lvl="1" indent="-271463">
              <a:lnSpc>
                <a:spcPct val="100000"/>
              </a:lnSpc>
              <a:spcBef>
                <a:spcPts val="0"/>
              </a:spcBef>
              <a:buNone/>
            </a:pPr>
            <a:r>
              <a:rPr lang="nb-NO" sz="1000" dirty="0">
                <a:latin typeface="Arial" panose="020B0604020202020204" pitchFamily="34" charset="0"/>
                <a:cs typeface="Arial" panose="020B0604020202020204" pitchFamily="34" charset="0"/>
              </a:rPr>
              <a:t>1.7 	Formalisere avtaleeiers ansvar i anskaffelsesprosessen. Alle inngåtte kontrakter over EØS verdi skal ha utpekt avtaleforvalter. Alle avtaleforvaltere skal ha god kompetanse på kontraktsoppfølging gjennom tilpasset opplæring.</a:t>
            </a:r>
          </a:p>
          <a:p>
            <a:pPr marL="271463" lvl="1" indent="-271463">
              <a:lnSpc>
                <a:spcPct val="100000"/>
              </a:lnSpc>
              <a:spcBef>
                <a:spcPts val="0"/>
              </a:spcBef>
              <a:buNone/>
              <a:tabLst>
                <a:tab pos="266700" algn="l"/>
              </a:tabLst>
            </a:pPr>
            <a:r>
              <a:rPr lang="nb-NO" sz="1000" dirty="0">
                <a:latin typeface="Arial" panose="020B0604020202020204" pitchFamily="34" charset="0"/>
                <a:cs typeface="Arial" panose="020B0604020202020204" pitchFamily="34" charset="0"/>
              </a:rPr>
              <a:t>1.8 	Hver avdeling skal ha en innkjøpskontakt med koordineringsansvar for avdelingens anskaffelser. </a:t>
            </a:r>
          </a:p>
          <a:p>
            <a:pPr marL="0" lvl="1" indent="0">
              <a:lnSpc>
                <a:spcPct val="100000"/>
              </a:lnSpc>
              <a:spcBef>
                <a:spcPts val="0"/>
              </a:spcBef>
              <a:buNone/>
              <a:tabLst>
                <a:tab pos="266700" algn="l"/>
              </a:tabLst>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tabLst>
                <a:tab pos="266700" algn="l"/>
              </a:tabLst>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endParaRPr lang="nb-NO" sz="10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0" y="871109"/>
            <a:ext cx="4569502" cy="553998"/>
          </a:xfrm>
          <a:prstGeom prst="rect">
            <a:avLst/>
          </a:prstGeom>
          <a:noFill/>
        </p:spPr>
        <p:txBody>
          <a:bodyPr wrap="square" rtlCol="0" anchor="ctr">
            <a:spAutoFit/>
          </a:bodyPr>
          <a:lstStyle/>
          <a:p>
            <a:pPr marL="228600" indent="-228600">
              <a:buAutoNum type="arabicPeriod"/>
            </a:pPr>
            <a:r>
              <a:rPr lang="nb-NO" sz="1000" dirty="0">
                <a:solidFill>
                  <a:srgbClr val="005380"/>
                </a:solidFill>
                <a:latin typeface="Arial" panose="020B0604020202020204" pitchFamily="34" charset="0"/>
                <a:cs typeface="Arial" panose="020B0604020202020204" pitchFamily="34" charset="0"/>
              </a:rPr>
              <a:t>Anskaffelser skal være organisert med klare ansvarslinjer og kontrollmekanismer.</a:t>
            </a:r>
            <a:endParaRPr lang="nb-NO" sz="1000" dirty="0"/>
          </a:p>
          <a:p>
            <a:endParaRPr lang="nb-NO" sz="1000" dirty="0">
              <a:solidFill>
                <a:srgbClr val="005380"/>
              </a:solidFill>
              <a:latin typeface="Arial" panose="020B0604020202020204" pitchFamily="34" charset="0"/>
              <a:cs typeface="Arial" panose="020B0604020202020204" pitchFamily="34" charset="0"/>
            </a:endParaRPr>
          </a:p>
        </p:txBody>
      </p: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5</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sp>
        <p:nvSpPr>
          <p:cNvPr id="9" name="Rektangel 8">
            <a:hlinkClick r:id="rId7" action="ppaction://hlinksldjump"/>
          </p:cNvPr>
          <p:cNvSpPr/>
          <p:nvPr/>
        </p:nvSpPr>
        <p:spPr>
          <a:xfrm>
            <a:off x="4746715" y="719843"/>
            <a:ext cx="1980000" cy="257518"/>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chemeClr val="bg1"/>
              </a:buClr>
              <a:buFont typeface="+mj-lt"/>
              <a:buAutoNum type="arabicPeriod"/>
            </a:pPr>
            <a:r>
              <a:rPr lang="nb-NO" sz="600" dirty="0">
                <a:solidFill>
                  <a:schemeClr val="bg1"/>
                </a:solidFill>
                <a:latin typeface="Arial" panose="020B0604020202020204" pitchFamily="34" charset="0"/>
                <a:cs typeface="Arial" panose="020B0604020202020204" pitchFamily="34" charset="0"/>
              </a:rPr>
              <a:t>Anskaffelser skal være organisert med klare ansvarslinjer og kontrollmekanismer.</a:t>
            </a:r>
          </a:p>
        </p:txBody>
      </p:sp>
      <p:sp>
        <p:nvSpPr>
          <p:cNvPr id="20" name="Rektangel 19">
            <a:hlinkClick r:id="rId8" action="ppaction://hlinksldjump"/>
          </p:cNvPr>
          <p:cNvSpPr/>
          <p:nvPr/>
        </p:nvSpPr>
        <p:spPr>
          <a:xfrm>
            <a:off x="4746715" y="100520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2"/>
            </a:pPr>
            <a:r>
              <a:rPr lang="nb-NO" sz="60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21" name="Rektangel 20">
            <a:hlinkClick r:id="rId9" action="ppaction://hlinksldjump"/>
          </p:cNvPr>
          <p:cNvSpPr/>
          <p:nvPr/>
        </p:nvSpPr>
        <p:spPr>
          <a:xfrm>
            <a:off x="4746715" y="1291526"/>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3"/>
            </a:pPr>
            <a:r>
              <a:rPr lang="nb-NO" sz="600" dirty="0">
                <a:solidFill>
                  <a:srgbClr val="5F6062"/>
                </a:solidFill>
                <a:latin typeface="Arial" panose="020B0604020202020204" pitchFamily="34" charset="0"/>
                <a:cs typeface="Arial" panose="020B0604020202020204" pitchFamily="34" charset="0"/>
              </a:rPr>
              <a:t>Anskaffelser skal gjennomføres raskere, enklere og digitalt.</a:t>
            </a:r>
          </a:p>
        </p:txBody>
      </p:sp>
      <p:sp>
        <p:nvSpPr>
          <p:cNvPr id="39" name="Plassholder for innhold 2"/>
          <p:cNvSpPr txBox="1">
            <a:spLocks/>
          </p:cNvSpPr>
          <p:nvPr/>
        </p:nvSpPr>
        <p:spPr>
          <a:xfrm>
            <a:off x="4579662" y="1985306"/>
            <a:ext cx="4569502" cy="4377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b-NO" sz="1000" dirty="0">
                <a:solidFill>
                  <a:srgbClr val="005380"/>
                </a:solidFill>
                <a:latin typeface="Arial" panose="020B0604020202020204" pitchFamily="34" charset="0"/>
                <a:cs typeface="Arial" panose="020B0604020202020204" pitchFamily="34" charset="0"/>
              </a:rPr>
              <a:t>RISIKO</a:t>
            </a:r>
          </a:p>
          <a:p>
            <a:pPr marL="0" indent="0">
              <a:lnSpc>
                <a:spcPct val="100000"/>
              </a:lnSpc>
              <a:spcBef>
                <a:spcPts val="0"/>
              </a:spcBef>
              <a:buNone/>
            </a:pPr>
            <a:r>
              <a:rPr lang="nb-NO" sz="1000" i="1" dirty="0">
                <a:latin typeface="Arial" panose="020B0604020202020204" pitchFamily="34" charset="0"/>
                <a:cs typeface="Arial" panose="020B0604020202020204" pitchFamily="34" charset="0"/>
              </a:rPr>
              <a:t>Finnes det hindringer for at valgte mål og tiltak ikke lar seg gjennomføre? Belys situasjoner som det er høy sannsynlighet for at kan inntreffe, og som vil gi høy konsekvens for måloppnåelse.</a:t>
            </a:r>
            <a:endParaRPr lang="nb-NO" sz="10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nb-NO" sz="1000" dirty="0">
                <a:solidFill>
                  <a:srgbClr val="005380"/>
                </a:solidFill>
                <a:latin typeface="Arial" panose="020B0604020202020204" pitchFamily="34" charset="0"/>
                <a:cs typeface="Arial" panose="020B0604020202020204" pitchFamily="34" charset="0"/>
              </a:rPr>
              <a:t>STYRINGSPARAMETRE/ KPI</a:t>
            </a:r>
          </a:p>
          <a:p>
            <a:pPr>
              <a:lnSpc>
                <a:spcPct val="100000"/>
              </a:lnSpc>
              <a:spcBef>
                <a:spcPts val="0"/>
              </a:spcBef>
            </a:pPr>
            <a:r>
              <a:rPr lang="nb-NO" sz="1000" dirty="0">
                <a:latin typeface="Arial" panose="020B0604020202020204" pitchFamily="34" charset="0"/>
                <a:cs typeface="Arial" panose="020B0604020202020204" pitchFamily="34" charset="0"/>
              </a:rPr>
              <a:t>Ferdigstilt og vedtatt </a:t>
            </a:r>
            <a:r>
              <a:rPr lang="nb-NO" sz="1000" dirty="0" err="1">
                <a:latin typeface="Arial" panose="020B0604020202020204" pitchFamily="34" charset="0"/>
                <a:cs typeface="Arial" panose="020B0604020202020204" pitchFamily="34" charset="0"/>
              </a:rPr>
              <a:t>fullmaktsmatrise</a:t>
            </a:r>
            <a:r>
              <a:rPr lang="nb-NO" sz="1000" dirty="0">
                <a:latin typeface="Arial" panose="020B0604020202020204" pitchFamily="34" charset="0"/>
                <a:cs typeface="Arial" panose="020B0604020202020204" pitchFamily="34" charset="0"/>
              </a:rPr>
              <a:t> for anskaffelser.</a:t>
            </a:r>
          </a:p>
          <a:p>
            <a:pPr>
              <a:lnSpc>
                <a:spcPct val="100000"/>
              </a:lnSpc>
              <a:spcBef>
                <a:spcPts val="0"/>
              </a:spcBef>
            </a:pPr>
            <a:r>
              <a:rPr lang="nb-NO" sz="1000" dirty="0">
                <a:latin typeface="Arial" panose="020B0604020202020204" pitchFamily="34" charset="0"/>
                <a:cs typeface="Arial" panose="020B0604020202020204" pitchFamily="34" charset="0"/>
              </a:rPr>
              <a:t>Andel ansatte som har myndighet til å bestille.</a:t>
            </a:r>
          </a:p>
          <a:p>
            <a:pPr>
              <a:lnSpc>
                <a:spcPct val="100000"/>
              </a:lnSpc>
              <a:spcBef>
                <a:spcPts val="0"/>
              </a:spcBef>
            </a:pPr>
            <a:r>
              <a:rPr lang="nb-NO" sz="1000" dirty="0">
                <a:latin typeface="Arial" panose="020B0604020202020204" pitchFamily="34" charset="0"/>
                <a:cs typeface="Arial" panose="020B0604020202020204" pitchFamily="34" charset="0"/>
              </a:rPr>
              <a:t>Vedtatt beskrivelse av roller og ansvar i gjennomføring av anskaffelsesprosesser.</a:t>
            </a:r>
          </a:p>
          <a:p>
            <a:pPr marL="0" indent="0">
              <a:lnSpc>
                <a:spcPct val="100000"/>
              </a:lnSpc>
              <a:spcBef>
                <a:spcPts val="0"/>
              </a:spcBef>
              <a:buFont typeface="Arial" panose="020B0604020202020204" pitchFamily="34" charset="0"/>
              <a:buNone/>
            </a:pPr>
            <a:endParaRPr lang="nb-NO" sz="1000" dirty="0">
              <a:latin typeface="Arial" panose="020B0604020202020204" pitchFamily="34" charset="0"/>
              <a:cs typeface="Arial" panose="020B0604020202020204" pitchFamily="34" charset="0"/>
            </a:endParaRPr>
          </a:p>
          <a:p>
            <a:pPr marL="171450" lvl="1" indent="-171450">
              <a:lnSpc>
                <a:spcPct val="100000"/>
              </a:lnSpc>
              <a:spcBef>
                <a:spcPts val="0"/>
              </a:spcBef>
              <a:tabLst>
                <a:tab pos="266700" algn="l"/>
              </a:tabLst>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nb-NO" sz="1000" dirty="0">
              <a:latin typeface="Arial" panose="020B0604020202020204" pitchFamily="34" charset="0"/>
              <a:cs typeface="Arial" panose="020B0604020202020204" pitchFamily="34" charset="0"/>
            </a:endParaRPr>
          </a:p>
        </p:txBody>
      </p:sp>
      <p:pic>
        <p:nvPicPr>
          <p:cNvPr id="18" name="Bilde 17"/>
          <p:cNvPicPr preferRelativeResize="0">
            <a:picLocks/>
          </p:cNvPicPr>
          <p:nvPr/>
        </p:nvPicPr>
        <p:blipFill>
          <a:blip r:embed="rId10" cstate="print">
            <a:extLst>
              <a:ext uri="{BEBA8EAE-BF5A-486C-A8C5-ECC9F3942E4B}">
                <a14:imgProps xmlns:a14="http://schemas.microsoft.com/office/drawing/2010/main">
                  <a14:imgLayer r:embed="rId11">
                    <a14:imgEffect>
                      <a14:artisticCrisscrossEtching/>
                    </a14:imgEffect>
                  </a14:imgLayer>
                </a14:imgProps>
              </a:ext>
              <a:ext uri="{28A0092B-C50C-407E-A947-70E740481C1C}">
                <a14:useLocalDpi xmlns:a14="http://schemas.microsoft.com/office/drawing/2010/main" val="0"/>
              </a:ext>
            </a:extLst>
          </a:blip>
          <a:stretch>
            <a:fillRect/>
          </a:stretch>
        </p:blipFill>
        <p:spPr>
          <a:xfrm>
            <a:off x="7624073" y="859020"/>
            <a:ext cx="900000" cy="900000"/>
          </a:xfrm>
          <a:prstGeom prst="ellipse">
            <a:avLst/>
          </a:prstGeom>
        </p:spPr>
      </p:pic>
      <p:sp>
        <p:nvSpPr>
          <p:cNvPr id="22" name="Rektangel 21">
            <a:hlinkClick r:id="rId12" action="ppaction://hlinksldjump"/>
          </p:cNvPr>
          <p:cNvSpPr/>
          <p:nvPr/>
        </p:nvSpPr>
        <p:spPr>
          <a:xfrm>
            <a:off x="4746715" y="157785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0000" indent="-90000">
              <a:buClr>
                <a:srgbClr val="5F6062"/>
              </a:buClr>
              <a:buFont typeface="+mj-lt"/>
              <a:buAutoNum type="arabicPeriod" startAt="4"/>
            </a:pPr>
            <a:r>
              <a:rPr lang="nb-NO" sz="600" dirty="0">
                <a:solidFill>
                  <a:srgbClr val="5F6062"/>
                </a:solidFill>
                <a:latin typeface="Arial" panose="020B0604020202020204" pitchFamily="34" charset="0"/>
                <a:cs typeface="Arial" panose="020B0604020202020204" pitchFamily="34" charset="0"/>
              </a:rPr>
              <a:t>Virksomheten skal vise samfunnsansvar i anskaffelsene.</a:t>
            </a:r>
          </a:p>
        </p:txBody>
      </p:sp>
    </p:spTree>
    <p:extLst>
      <p:ext uri="{BB962C8B-B14F-4D97-AF65-F5344CB8AC3E}">
        <p14:creationId xmlns:p14="http://schemas.microsoft.com/office/powerpoint/2010/main" val="142358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4" y="1969154"/>
            <a:ext cx="4569502" cy="4117918"/>
          </a:xfrm>
        </p:spPr>
        <p:txBody>
          <a:bodyPr>
            <a:noAutofit/>
          </a:bodyPr>
          <a:lstStyle/>
          <a:p>
            <a:pPr marL="0" indent="0">
              <a:lnSpc>
                <a:spcPct val="100000"/>
              </a:lnSpc>
              <a:spcBef>
                <a:spcPts val="0"/>
              </a:spcBef>
              <a:buNone/>
            </a:pPr>
            <a:r>
              <a:rPr lang="nb-NO" sz="1000" dirty="0">
                <a:solidFill>
                  <a:srgbClr val="005380"/>
                </a:solidFill>
                <a:latin typeface="Arial" panose="020B0604020202020204" pitchFamily="34" charset="0"/>
                <a:cs typeface="Arial" panose="020B0604020202020204" pitchFamily="34" charset="0"/>
              </a:rPr>
              <a:t>ØNSKET EFFEKT</a:t>
            </a:r>
          </a:p>
          <a:p>
            <a:pPr marL="0" indent="0">
              <a:lnSpc>
                <a:spcPct val="100000"/>
              </a:lnSpc>
              <a:spcBef>
                <a:spcPts val="0"/>
              </a:spcBef>
              <a:buNone/>
            </a:pPr>
            <a:r>
              <a:rPr lang="nb-NO" sz="1000" dirty="0">
                <a:latin typeface="Arial" panose="020B0604020202020204" pitchFamily="34" charset="0"/>
                <a:cs typeface="Arial" panose="020B0604020202020204" pitchFamily="34" charset="0"/>
              </a:rPr>
              <a:t>Anskaffelser sees i sammenheng med den totale ressursbruken i virksomheten. Bedre utnyttelse av og kvalitet på innkjøpene som gir økt og/eller bedre tjenesteproduksjon. Ha en enkelt tilgjengelig avtaleportefølje som gir økonomisk gevinst gjennom standardisering, effektivisering og samordning av anskaffelsene. Høy lojalitet til virksomhetens avtaler.</a:t>
            </a:r>
          </a:p>
          <a:p>
            <a:pPr marL="0" indent="0">
              <a:lnSpc>
                <a:spcPct val="100000"/>
              </a:lnSpc>
              <a:spcBef>
                <a:spcPts val="0"/>
              </a:spcBef>
              <a:buNone/>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r>
              <a:rPr lang="nb-NO" sz="1000" dirty="0">
                <a:solidFill>
                  <a:srgbClr val="005380"/>
                </a:solidFill>
                <a:latin typeface="Arial" panose="020B0604020202020204" pitchFamily="34" charset="0"/>
                <a:cs typeface="Arial" panose="020B0604020202020204" pitchFamily="34" charset="0"/>
              </a:rPr>
              <a:t>TILTAK</a:t>
            </a:r>
          </a:p>
          <a:p>
            <a:pPr marL="266700" lvl="1" indent="-266700">
              <a:lnSpc>
                <a:spcPct val="100000"/>
              </a:lnSpc>
              <a:spcBef>
                <a:spcPts val="0"/>
              </a:spcBef>
              <a:buNone/>
            </a:pPr>
            <a:r>
              <a:rPr lang="nb-NO" sz="1000" dirty="0">
                <a:latin typeface="Arial" panose="020B0604020202020204" pitchFamily="34" charset="0"/>
                <a:cs typeface="Arial" panose="020B0604020202020204" pitchFamily="34" charset="0"/>
              </a:rPr>
              <a:t>2.1 	Gjøre informasjon om gjeldende avtaler med tilhørende betingelser, innkjøpsorganisering og gjeldende retningslinjer for anskaffelser enkelt tilgjengelig for alle ved bruk av et kontraktsadministrasjonsverktøy (KAV). </a:t>
            </a:r>
          </a:p>
          <a:p>
            <a:pPr marL="266700" lvl="1" indent="-266700">
              <a:lnSpc>
                <a:spcPct val="100000"/>
              </a:lnSpc>
              <a:spcBef>
                <a:spcPts val="0"/>
              </a:spcBef>
              <a:buNone/>
            </a:pPr>
            <a:r>
              <a:rPr lang="nb-NO" sz="1000" dirty="0">
                <a:latin typeface="Arial" panose="020B0604020202020204" pitchFamily="34" charset="0"/>
                <a:cs typeface="Arial" panose="020B0604020202020204" pitchFamily="34" charset="0"/>
              </a:rPr>
              <a:t>2.2 	Avdelingene skal til enhver tid ha oversikt over virksomhetens løpende kontrakter med omfang, verdi, utløpsdato og avtaleforvalter. </a:t>
            </a:r>
          </a:p>
          <a:p>
            <a:pPr marL="266700" lvl="1" indent="-266700">
              <a:lnSpc>
                <a:spcPct val="100000"/>
              </a:lnSpc>
              <a:spcBef>
                <a:spcPts val="0"/>
              </a:spcBef>
              <a:buNone/>
            </a:pPr>
            <a:r>
              <a:rPr lang="nb-NO" sz="1000" dirty="0">
                <a:latin typeface="Arial" panose="020B0604020202020204" pitchFamily="34" charset="0"/>
                <a:cs typeface="Arial" panose="020B0604020202020204" pitchFamily="34" charset="0"/>
              </a:rPr>
              <a:t>2.3	Inngå flere og forbedrede rammeavtaler. Innkjøpsavdelingen skal inngå og forvalte virksomhetens samkjøps- og rammeavtaler på grunnlag av årlig analyse av virksomhetens sammenfallende behov og økonomiske effekt. Tydeliggjøre leders ansvar for å bruke rammeavtalene og bruke disse korrekt ved innkjøp av varer og tjenester. Avdelingsleder skal sikre at bestiller- og attestasjonsrollen foretas av medarbeidere med nødvendig kompetanse, og ha interne rutiner som sikrer at rammeavtaler følges.</a:t>
            </a:r>
          </a:p>
          <a:p>
            <a:pPr marL="266700" lvl="1" indent="-266700">
              <a:lnSpc>
                <a:spcPct val="100000"/>
              </a:lnSpc>
              <a:spcBef>
                <a:spcPts val="0"/>
              </a:spcBef>
              <a:buNone/>
            </a:pPr>
            <a:r>
              <a:rPr lang="nb-NO" sz="1000" dirty="0">
                <a:latin typeface="Arial" panose="020B0604020202020204" pitchFamily="34" charset="0"/>
                <a:cs typeface="Arial" panose="020B0604020202020204" pitchFamily="34" charset="0"/>
              </a:rPr>
              <a:t>2.4	Motta alle inngående fakturaer som elektroniske fakturaer i EHF.</a:t>
            </a:r>
          </a:p>
          <a:p>
            <a:pPr marL="266700" lvl="1" indent="-266700">
              <a:lnSpc>
                <a:spcPct val="100000"/>
              </a:lnSpc>
              <a:spcBef>
                <a:spcPts val="0"/>
              </a:spcBef>
              <a:buNone/>
            </a:pPr>
            <a:r>
              <a:rPr lang="nb-NO" sz="1000" dirty="0">
                <a:latin typeface="Arial" panose="020B0604020202020204" pitchFamily="34" charset="0"/>
                <a:cs typeface="Arial" panose="020B0604020202020204" pitchFamily="34" charset="0"/>
              </a:rPr>
              <a:t>2.5	Samordne innkjøpsprosesser bedre mellom avdelingene internt.</a:t>
            </a:r>
          </a:p>
          <a:p>
            <a:pPr marL="266700" lvl="1" indent="-266700">
              <a:lnSpc>
                <a:spcPct val="100000"/>
              </a:lnSpc>
              <a:spcBef>
                <a:spcPts val="0"/>
              </a:spcBef>
              <a:buNone/>
            </a:pPr>
            <a:r>
              <a:rPr lang="nb-NO" sz="1000" dirty="0">
                <a:latin typeface="Arial" panose="020B0604020202020204" pitchFamily="34" charset="0"/>
                <a:cs typeface="Arial" panose="020B0604020202020204" pitchFamily="34" charset="0"/>
              </a:rPr>
              <a:t>2.6	Utrede mulighet for tettere samarbeid med andre virksomheter.</a:t>
            </a:r>
          </a:p>
          <a:p>
            <a:pPr marL="266700" lvl="1" indent="-266700">
              <a:lnSpc>
                <a:spcPct val="100000"/>
              </a:lnSpc>
              <a:spcBef>
                <a:spcPts val="0"/>
              </a:spcBef>
              <a:buNone/>
            </a:pPr>
            <a:r>
              <a:rPr lang="nb-NO" sz="1000" dirty="0">
                <a:latin typeface="Arial" panose="020B0604020202020204" pitchFamily="34" charset="0"/>
                <a:cs typeface="Arial" panose="020B0604020202020204" pitchFamily="34" charset="0"/>
              </a:rPr>
              <a:t>2.7	Virksomhetens innkjøpskompetanse skal komme tidlig inn i prosessene ved å bli inkludert i oppstarten av prosjekter og i budsjetteringsarbeidet for å sikre optimal gevinstrealisering.</a:t>
            </a:r>
          </a:p>
          <a:p>
            <a:pPr marL="228600" lvl="1">
              <a:lnSpc>
                <a:spcPct val="100000"/>
              </a:lnSpc>
              <a:spcBef>
                <a:spcPts val="0"/>
              </a:spcBef>
            </a:pPr>
            <a:endParaRPr lang="nb-NO" sz="1000" dirty="0">
              <a:latin typeface="Arial" panose="020B0604020202020204" pitchFamily="34" charset="0"/>
              <a:cs typeface="Arial" panose="020B0604020202020204" pitchFamily="34" charset="0"/>
            </a:endParaRPr>
          </a:p>
          <a:p>
            <a:pPr marL="228600" lvl="1">
              <a:lnSpc>
                <a:spcPct val="100000"/>
              </a:lnSpc>
              <a:spcBef>
                <a:spcPts val="0"/>
              </a:spcBef>
            </a:pPr>
            <a:endParaRPr lang="nb-NO" sz="1000" dirty="0">
              <a:latin typeface="Arial" panose="020B0604020202020204" pitchFamily="34" charset="0"/>
              <a:cs typeface="Arial" panose="020B0604020202020204" pitchFamily="34" charset="0"/>
            </a:endParaRPr>
          </a:p>
          <a:p>
            <a:pPr marL="228600" lvl="1">
              <a:lnSpc>
                <a:spcPct val="100000"/>
              </a:lnSpc>
              <a:spcBef>
                <a:spcPts val="0"/>
              </a:spcBef>
            </a:pPr>
            <a:endParaRPr lang="nb-NO" sz="1000" b="1" dirty="0">
              <a:latin typeface="Arial" panose="020B0604020202020204" pitchFamily="34" charset="0"/>
              <a:cs typeface="Arial" panose="020B0604020202020204" pitchFamily="34" charset="0"/>
            </a:endParaRPr>
          </a:p>
          <a:p>
            <a:pPr>
              <a:lnSpc>
                <a:spcPct val="100000"/>
              </a:lnSpc>
              <a:spcBef>
                <a:spcPts val="0"/>
              </a:spcBef>
            </a:pPr>
            <a:endParaRPr lang="nb-NO" sz="1000" dirty="0">
              <a:latin typeface="Arial" panose="020B0604020202020204" pitchFamily="34" charset="0"/>
              <a:cs typeface="Arial" panose="020B0604020202020204" pitchFamily="34" charset="0"/>
            </a:endParaRPr>
          </a:p>
          <a:p>
            <a:pPr>
              <a:lnSpc>
                <a:spcPct val="100000"/>
              </a:lnSpc>
              <a:spcBef>
                <a:spcPts val="0"/>
              </a:spcBef>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endParaRPr lang="nb-NO" sz="10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6</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sp>
        <p:nvSpPr>
          <p:cNvPr id="9" name="Rektangel 8">
            <a:hlinkClick r:id="rId7" action="ppaction://hlinksldjump"/>
          </p:cNvPr>
          <p:cNvSpPr/>
          <p:nvPr/>
        </p:nvSpPr>
        <p:spPr>
          <a:xfrm>
            <a:off x="4746715" y="719843"/>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a:pPr>
            <a:r>
              <a:rPr lang="nb-NO" sz="600" dirty="0">
                <a:solidFill>
                  <a:srgbClr val="5F6062"/>
                </a:solidFill>
                <a:latin typeface="Arial" panose="020B0604020202020204" pitchFamily="34" charset="0"/>
                <a:cs typeface="Arial" panose="020B0604020202020204" pitchFamily="34" charset="0"/>
              </a:rPr>
              <a:t>Anskaffelser skal være organisert med klare ansvarslinjer og kontrollmekanismer.</a:t>
            </a:r>
          </a:p>
        </p:txBody>
      </p:sp>
      <p:sp>
        <p:nvSpPr>
          <p:cNvPr id="20" name="Rektangel 19">
            <a:hlinkClick r:id="rId8" action="ppaction://hlinksldjump"/>
          </p:cNvPr>
          <p:cNvSpPr/>
          <p:nvPr/>
        </p:nvSpPr>
        <p:spPr>
          <a:xfrm>
            <a:off x="4746715" y="1005201"/>
            <a:ext cx="1980000" cy="257518"/>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chemeClr val="bg1"/>
              </a:buClr>
              <a:buFont typeface="+mj-lt"/>
              <a:buAutoNum type="arabicPeriod" startAt="2"/>
            </a:pPr>
            <a:r>
              <a:rPr lang="nb-NO" sz="600" dirty="0">
                <a:solidFill>
                  <a:schemeClr val="bg1"/>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21" name="Rektangel 20">
            <a:hlinkClick r:id="rId9" action="ppaction://hlinksldjump"/>
          </p:cNvPr>
          <p:cNvSpPr/>
          <p:nvPr/>
        </p:nvSpPr>
        <p:spPr>
          <a:xfrm>
            <a:off x="4746715" y="1291526"/>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3"/>
            </a:pPr>
            <a:r>
              <a:rPr lang="nb-NO" sz="600" dirty="0">
                <a:solidFill>
                  <a:srgbClr val="5F6062"/>
                </a:solidFill>
                <a:latin typeface="Arial" panose="020B0604020202020204" pitchFamily="34" charset="0"/>
                <a:cs typeface="Arial" panose="020B0604020202020204" pitchFamily="34" charset="0"/>
              </a:rPr>
              <a:t>Anskaffelser skal gjennomføres raskere, enklere og digitalt.</a:t>
            </a:r>
          </a:p>
        </p:txBody>
      </p:sp>
      <p:sp>
        <p:nvSpPr>
          <p:cNvPr id="39" name="Plassholder for innhold 2"/>
          <p:cNvSpPr txBox="1">
            <a:spLocks/>
          </p:cNvSpPr>
          <p:nvPr/>
        </p:nvSpPr>
        <p:spPr>
          <a:xfrm>
            <a:off x="4579662" y="1969154"/>
            <a:ext cx="4569502" cy="41179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b-NO" sz="1000" dirty="0">
                <a:solidFill>
                  <a:srgbClr val="005380"/>
                </a:solidFill>
                <a:latin typeface="Arial" panose="020B0604020202020204" pitchFamily="34" charset="0"/>
                <a:cs typeface="Arial" panose="020B0604020202020204" pitchFamily="34" charset="0"/>
              </a:rPr>
              <a:t>RISIKO</a:t>
            </a:r>
          </a:p>
          <a:p>
            <a:pPr marL="0" indent="0">
              <a:lnSpc>
                <a:spcPct val="100000"/>
              </a:lnSpc>
              <a:spcBef>
                <a:spcPts val="0"/>
              </a:spcBef>
              <a:buNone/>
            </a:pPr>
            <a:r>
              <a:rPr lang="nb-NO" sz="1000" i="1" dirty="0">
                <a:latin typeface="Arial" panose="020B0604020202020204" pitchFamily="34" charset="0"/>
                <a:cs typeface="Arial" panose="020B0604020202020204" pitchFamily="34" charset="0"/>
              </a:rPr>
              <a:t>Finnes det hindringer for at valgte mål og tiltak ikke lar seg gjennomføre? Belys situasjoner som det er høy sannsynlighet for at kan inntreffe, og som vil gi høy konsekvens for måloppnåelse.</a:t>
            </a:r>
            <a:endParaRPr lang="nb-NO" sz="10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nb-NO" sz="1000" dirty="0">
              <a:solidFill>
                <a:srgbClr val="005380"/>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nb-NO" sz="1000" dirty="0">
                <a:solidFill>
                  <a:srgbClr val="005380"/>
                </a:solidFill>
                <a:latin typeface="Arial" panose="020B0604020202020204" pitchFamily="34" charset="0"/>
                <a:cs typeface="Arial" panose="020B0604020202020204" pitchFamily="34" charset="0"/>
              </a:rPr>
              <a:t>STYRINGSPARAMETRE/ KPI</a:t>
            </a:r>
          </a:p>
          <a:p>
            <a:pPr>
              <a:lnSpc>
                <a:spcPct val="110000"/>
              </a:lnSpc>
              <a:spcBef>
                <a:spcPts val="0"/>
              </a:spcBef>
            </a:pPr>
            <a:r>
              <a:rPr lang="nb-NO" sz="1000" dirty="0">
                <a:latin typeface="Arial" panose="020B0604020202020204" pitchFamily="34" charset="0"/>
                <a:cs typeface="Arial" panose="020B0604020202020204" pitchFamily="34" charset="0"/>
              </a:rPr>
              <a:t>Andel av totalt kjøp via rammeavtaler. </a:t>
            </a:r>
          </a:p>
          <a:p>
            <a:pPr>
              <a:lnSpc>
                <a:spcPct val="110000"/>
              </a:lnSpc>
              <a:spcBef>
                <a:spcPts val="0"/>
              </a:spcBef>
            </a:pPr>
            <a:r>
              <a:rPr lang="nb-NO" sz="1000" dirty="0">
                <a:latin typeface="Arial" panose="020B0604020202020204" pitchFamily="34" charset="0"/>
                <a:cs typeface="Arial" panose="020B0604020202020204" pitchFamily="34" charset="0"/>
              </a:rPr>
              <a:t>Antall rammeavtaler. </a:t>
            </a:r>
          </a:p>
          <a:p>
            <a:pPr>
              <a:lnSpc>
                <a:spcPct val="110000"/>
              </a:lnSpc>
              <a:spcBef>
                <a:spcPts val="0"/>
              </a:spcBef>
            </a:pPr>
            <a:r>
              <a:rPr lang="nb-NO" sz="1000" dirty="0">
                <a:latin typeface="Arial" panose="020B0604020202020204" pitchFamily="34" charset="0"/>
                <a:cs typeface="Arial" panose="020B0604020202020204" pitchFamily="34" charset="0"/>
              </a:rPr>
              <a:t>Avvik standardkrav til fakturaer. </a:t>
            </a:r>
          </a:p>
          <a:p>
            <a:pPr>
              <a:lnSpc>
                <a:spcPct val="110000"/>
              </a:lnSpc>
              <a:spcBef>
                <a:spcPts val="0"/>
              </a:spcBef>
            </a:pPr>
            <a:r>
              <a:rPr lang="nb-NO" sz="1000" dirty="0">
                <a:latin typeface="Arial" panose="020B0604020202020204" pitchFamily="34" charset="0"/>
                <a:cs typeface="Arial" panose="020B0604020202020204" pitchFamily="34" charset="0"/>
              </a:rPr>
              <a:t>Avtalelojalitet (stikkprøvekontroller fra regnskapet for å avdekke i hvilken grad rammeavtalene benyttes). Brudd på avtalelojalitet rapporteres til overordnet administrativ ledelse i virksomheten som følger opp med tiltak. </a:t>
            </a:r>
          </a:p>
          <a:p>
            <a:pPr>
              <a:lnSpc>
                <a:spcPct val="110000"/>
              </a:lnSpc>
              <a:spcBef>
                <a:spcPts val="0"/>
              </a:spcBef>
            </a:pPr>
            <a:r>
              <a:rPr lang="nb-NO" sz="1000" dirty="0">
                <a:latin typeface="Arial" panose="020B0604020202020204" pitchFamily="34" charset="0"/>
                <a:cs typeface="Arial" panose="020B0604020202020204" pitchFamily="34" charset="0"/>
              </a:rPr>
              <a:t>Antall avtaler som har utløpt og skulle vært fornyet.</a:t>
            </a:r>
          </a:p>
          <a:p>
            <a:pPr>
              <a:lnSpc>
                <a:spcPct val="110000"/>
              </a:lnSpc>
              <a:spcBef>
                <a:spcPts val="0"/>
              </a:spcBef>
            </a:pPr>
            <a:r>
              <a:rPr lang="nb-NO" sz="1000" dirty="0">
                <a:latin typeface="Arial" panose="020B0604020202020204" pitchFamily="34" charset="0"/>
                <a:cs typeface="Arial" panose="020B0604020202020204" pitchFamily="34" charset="0"/>
              </a:rPr>
              <a:t>Andel leverandører under </a:t>
            </a:r>
            <a:r>
              <a:rPr lang="nb-NO" sz="1000" dirty="0" err="1">
                <a:latin typeface="Arial" panose="020B0604020202020204" pitchFamily="34" charset="0"/>
                <a:cs typeface="Arial" panose="020B0604020202020204" pitchFamily="34" charset="0"/>
              </a:rPr>
              <a:t>X</a:t>
            </a:r>
            <a:r>
              <a:rPr lang="nb-NO" sz="1000" dirty="0">
                <a:latin typeface="Arial" panose="020B0604020202020204" pitchFamily="34" charset="0"/>
                <a:cs typeface="Arial" panose="020B0604020202020204" pitchFamily="34" charset="0"/>
              </a:rPr>
              <a:t> kr uten avtale.</a:t>
            </a:r>
          </a:p>
          <a:p>
            <a:pPr marL="0" indent="0">
              <a:buNone/>
            </a:pPr>
            <a:r>
              <a:rPr lang="nb-NO" sz="1000" dirty="0">
                <a:solidFill>
                  <a:srgbClr val="005380"/>
                </a:solidFill>
                <a:latin typeface="Arial" panose="020B0604020202020204" pitchFamily="34" charset="0"/>
                <a:cs typeface="Arial" panose="020B0604020202020204" pitchFamily="34" charset="0"/>
              </a:rPr>
              <a:t>RESULTATMÅL</a:t>
            </a:r>
          </a:p>
          <a:p>
            <a:pPr marL="0" indent="0">
              <a:lnSpc>
                <a:spcPct val="100000"/>
              </a:lnSpc>
              <a:spcBef>
                <a:spcPts val="0"/>
              </a:spcBef>
              <a:buNone/>
            </a:pPr>
            <a:r>
              <a:rPr lang="nb-NO" sz="1000" dirty="0">
                <a:latin typeface="Arial" panose="020B0604020202020204" pitchFamily="34" charset="0"/>
                <a:cs typeface="Arial" panose="020B0604020202020204" pitchFamily="34" charset="0"/>
              </a:rPr>
              <a:t>100 % elektroniske fakturaer i EHF innen 2018.</a:t>
            </a:r>
          </a:p>
          <a:p>
            <a:pPr marL="0" indent="0">
              <a:lnSpc>
                <a:spcPct val="110000"/>
              </a:lnSpc>
              <a:spcBef>
                <a:spcPts val="0"/>
              </a:spcBef>
              <a:buNone/>
            </a:pPr>
            <a:endParaRPr lang="nb-NO" sz="1000" dirty="0">
              <a:solidFill>
                <a:srgbClr val="005380"/>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nb-NO" sz="1000" dirty="0">
              <a:latin typeface="Arial" panose="020B0604020202020204" pitchFamily="34" charset="0"/>
              <a:cs typeface="Arial" panose="020B0604020202020204" pitchFamily="34" charset="0"/>
            </a:endParaRPr>
          </a:p>
        </p:txBody>
      </p:sp>
      <p:sp>
        <p:nvSpPr>
          <p:cNvPr id="18" name="TekstSylinder 17"/>
          <p:cNvSpPr txBox="1"/>
          <p:nvPr/>
        </p:nvSpPr>
        <p:spPr>
          <a:xfrm>
            <a:off x="0" y="871109"/>
            <a:ext cx="4569502" cy="553998"/>
          </a:xfrm>
          <a:prstGeom prst="rect">
            <a:avLst/>
          </a:prstGeom>
          <a:noFill/>
        </p:spPr>
        <p:txBody>
          <a:bodyPr wrap="square" rtlCol="0" anchor="ctr">
            <a:spAutoFit/>
          </a:bodyPr>
          <a:lstStyle/>
          <a:p>
            <a:pPr marL="228600" indent="-228600">
              <a:buClr>
                <a:srgbClr val="005380"/>
              </a:buClr>
              <a:buFont typeface="+mj-lt"/>
              <a:buAutoNum type="arabicPeriod" startAt="2"/>
            </a:pPr>
            <a:r>
              <a:rPr lang="nb-NO" sz="1000" dirty="0">
                <a:solidFill>
                  <a:srgbClr val="005380"/>
                </a:solidFill>
                <a:latin typeface="Arial" panose="020B0604020202020204" pitchFamily="34" charset="0"/>
                <a:cs typeface="Arial" panose="020B0604020202020204" pitchFamily="34" charset="0"/>
              </a:rPr>
              <a:t>Anskaffelser skal bidra til effektiv tjenesteproduksjon gjennom bedre ressursutnyttelse.</a:t>
            </a:r>
            <a:endParaRPr lang="nb-NO" sz="1000" dirty="0"/>
          </a:p>
          <a:p>
            <a:endParaRPr lang="nb-NO" sz="1000" dirty="0">
              <a:solidFill>
                <a:srgbClr val="005380"/>
              </a:solidFill>
              <a:latin typeface="Arial" panose="020B0604020202020204" pitchFamily="34" charset="0"/>
              <a:cs typeface="Arial" panose="020B0604020202020204" pitchFamily="34" charset="0"/>
            </a:endParaRPr>
          </a:p>
        </p:txBody>
      </p:sp>
      <p:pic>
        <p:nvPicPr>
          <p:cNvPr id="22" name="Bilde 21"/>
          <p:cNvPicPr preferRelativeResize="0">
            <a:picLocks/>
          </p:cNvPicPr>
          <p:nvPr/>
        </p:nvPicPr>
        <p:blipFill>
          <a:blip r:embed="rId10" cstate="print">
            <a:extLst>
              <a:ext uri="{BEBA8EAE-BF5A-486C-A8C5-ECC9F3942E4B}">
                <a14:imgProps xmlns:a14="http://schemas.microsoft.com/office/drawing/2010/main">
                  <a14:imgLayer r:embed="rId11">
                    <a14:imgEffect>
                      <a14:artisticCrisscrossEtching/>
                    </a14:imgEffect>
                  </a14:imgLayer>
                </a14:imgProps>
              </a:ext>
              <a:ext uri="{28A0092B-C50C-407E-A947-70E740481C1C}">
                <a14:useLocalDpi xmlns:a14="http://schemas.microsoft.com/office/drawing/2010/main" val="0"/>
              </a:ext>
            </a:extLst>
          </a:blip>
          <a:stretch>
            <a:fillRect/>
          </a:stretch>
        </p:blipFill>
        <p:spPr>
          <a:xfrm>
            <a:off x="7585373" y="795908"/>
            <a:ext cx="900000" cy="900000"/>
          </a:xfrm>
          <a:prstGeom prst="ellipse">
            <a:avLst/>
          </a:prstGeom>
          <a:effectLst>
            <a:softEdge rad="0"/>
          </a:effectLst>
        </p:spPr>
      </p:pic>
      <p:sp>
        <p:nvSpPr>
          <p:cNvPr id="23" name="Rektangel 22">
            <a:hlinkClick r:id="rId12" action="ppaction://hlinksldjump"/>
          </p:cNvPr>
          <p:cNvSpPr/>
          <p:nvPr/>
        </p:nvSpPr>
        <p:spPr>
          <a:xfrm>
            <a:off x="4746715" y="157785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0000" indent="-90000">
              <a:buClr>
                <a:srgbClr val="5F6062"/>
              </a:buClr>
              <a:buFont typeface="+mj-lt"/>
              <a:buAutoNum type="arabicPeriod" startAt="4"/>
            </a:pPr>
            <a:r>
              <a:rPr lang="nb-NO" sz="600" dirty="0">
                <a:solidFill>
                  <a:srgbClr val="5F6062"/>
                </a:solidFill>
                <a:latin typeface="Arial" panose="020B0604020202020204" pitchFamily="34" charset="0"/>
                <a:cs typeface="Arial" panose="020B0604020202020204" pitchFamily="34" charset="0"/>
              </a:rPr>
              <a:t>Virksomheten skal vise samfunnsansvar i anskaffelsene.</a:t>
            </a:r>
          </a:p>
        </p:txBody>
      </p:sp>
    </p:spTree>
    <p:extLst>
      <p:ext uri="{BB962C8B-B14F-4D97-AF65-F5344CB8AC3E}">
        <p14:creationId xmlns:p14="http://schemas.microsoft.com/office/powerpoint/2010/main" val="158708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4" y="2007526"/>
            <a:ext cx="4569502" cy="3951480"/>
          </a:xfrm>
        </p:spPr>
        <p:txBody>
          <a:bodyPr>
            <a:normAutofit/>
          </a:bodyPr>
          <a:lstStyle/>
          <a:p>
            <a:pPr marL="0" indent="0">
              <a:lnSpc>
                <a:spcPct val="100000"/>
              </a:lnSpc>
              <a:spcBef>
                <a:spcPts val="0"/>
              </a:spcBef>
              <a:buNone/>
            </a:pPr>
            <a:r>
              <a:rPr lang="nb-NO" sz="1000" dirty="0">
                <a:solidFill>
                  <a:srgbClr val="005380"/>
                </a:solidFill>
                <a:latin typeface="Arial" panose="020B0604020202020204" pitchFamily="34" charset="0"/>
                <a:cs typeface="Arial" panose="020B0604020202020204" pitchFamily="34" charset="0"/>
              </a:rPr>
              <a:t>ØNSKET EFFEKT</a:t>
            </a:r>
          </a:p>
          <a:p>
            <a:pPr marL="0" indent="0">
              <a:lnSpc>
                <a:spcPct val="100000"/>
              </a:lnSpc>
              <a:spcBef>
                <a:spcPts val="0"/>
              </a:spcBef>
              <a:buNone/>
            </a:pPr>
            <a:r>
              <a:rPr lang="nb-NO" sz="1000" dirty="0">
                <a:latin typeface="Arial" panose="020B0604020202020204" pitchFamily="34" charset="0"/>
                <a:cs typeface="Arial" panose="020B0604020202020204" pitchFamily="34" charset="0"/>
              </a:rPr>
              <a:t>Gjennomføring av anskaffelser skal kjennetegnes av intern effektivitet og regelverksetterlevelse.</a:t>
            </a:r>
          </a:p>
          <a:p>
            <a:pPr marL="0" indent="0">
              <a:lnSpc>
                <a:spcPct val="100000"/>
              </a:lnSpc>
              <a:spcBef>
                <a:spcPts val="0"/>
              </a:spcBef>
              <a:buNone/>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r>
              <a:rPr lang="nb-NO" sz="1000" dirty="0">
                <a:solidFill>
                  <a:srgbClr val="005380"/>
                </a:solidFill>
                <a:latin typeface="Arial" panose="020B0604020202020204" pitchFamily="34" charset="0"/>
                <a:cs typeface="Arial" panose="020B0604020202020204" pitchFamily="34" charset="0"/>
              </a:rPr>
              <a:t>TILTAK</a:t>
            </a:r>
          </a:p>
          <a:p>
            <a:pPr marL="271463" lvl="1" indent="-271463">
              <a:lnSpc>
                <a:spcPct val="100000"/>
              </a:lnSpc>
              <a:spcBef>
                <a:spcPts val="0"/>
              </a:spcBef>
              <a:buNone/>
            </a:pPr>
            <a:r>
              <a:rPr lang="nb-NO" sz="1000" dirty="0">
                <a:latin typeface="Arial" panose="020B0604020202020204" pitchFamily="34" charset="0"/>
                <a:cs typeface="Arial" panose="020B0604020202020204" pitchFamily="34" charset="0"/>
              </a:rPr>
              <a:t>3.1 	Innføre et elektronisk konkurransegjennomføringsverktøy (KGV).</a:t>
            </a:r>
          </a:p>
          <a:p>
            <a:pPr marL="271463" lvl="1" indent="-271463">
              <a:lnSpc>
                <a:spcPct val="100000"/>
              </a:lnSpc>
              <a:spcBef>
                <a:spcPts val="0"/>
              </a:spcBef>
              <a:buNone/>
            </a:pPr>
            <a:r>
              <a:rPr lang="nb-NO" sz="1000" dirty="0">
                <a:latin typeface="Arial" panose="020B0604020202020204" pitchFamily="34" charset="0"/>
                <a:cs typeface="Arial" panose="020B0604020202020204" pitchFamily="34" charset="0"/>
              </a:rPr>
              <a:t>3.2	Etablere rutiner for anskaffelsesprosessen i KGV. </a:t>
            </a:r>
          </a:p>
          <a:p>
            <a:pPr marL="271463" lvl="1" indent="-271463">
              <a:lnSpc>
                <a:spcPct val="100000"/>
              </a:lnSpc>
              <a:spcBef>
                <a:spcPts val="0"/>
              </a:spcBef>
              <a:buNone/>
            </a:pPr>
            <a:r>
              <a:rPr lang="nb-NO" sz="1000" dirty="0">
                <a:latin typeface="Arial" panose="020B0604020202020204" pitchFamily="34" charset="0"/>
                <a:cs typeface="Arial" panose="020B0604020202020204" pitchFamily="34" charset="0"/>
              </a:rPr>
              <a:t>3.3  	KGV skal ha enkelt tilgjengelige og oppdaterte veiledere, maler og verktøy til bruk i virksomhetens anskaffelsesprosesser.</a:t>
            </a:r>
          </a:p>
          <a:p>
            <a:pPr marL="271463" lvl="1" indent="-271463">
              <a:lnSpc>
                <a:spcPct val="100000"/>
              </a:lnSpc>
              <a:spcBef>
                <a:spcPts val="0"/>
              </a:spcBef>
              <a:buNone/>
            </a:pPr>
            <a:r>
              <a:rPr lang="nb-NO" sz="1000" dirty="0">
                <a:latin typeface="Arial" panose="020B0604020202020204" pitchFamily="34" charset="0"/>
                <a:cs typeface="Arial" panose="020B0604020202020204" pitchFamily="34" charset="0"/>
              </a:rPr>
              <a:t>3.4	Rutiner, veiledere, maler og verktøy for hvordan anskaffelser skal gjennomføres ved bruk av KGV skal ligge lett tilgjengelig på intranett.</a:t>
            </a:r>
          </a:p>
          <a:p>
            <a:pPr marL="271463" lvl="1" indent="-271463">
              <a:lnSpc>
                <a:spcPct val="100000"/>
              </a:lnSpc>
              <a:spcBef>
                <a:spcPts val="0"/>
              </a:spcBef>
              <a:buNone/>
            </a:pPr>
            <a:r>
              <a:rPr lang="nb-NO" sz="1000" dirty="0">
                <a:latin typeface="Arial" panose="020B0604020202020204" pitchFamily="34" charset="0"/>
                <a:cs typeface="Arial" panose="020B0604020202020204" pitchFamily="34" charset="0"/>
              </a:rPr>
              <a:t>3.5 	Alle som gjennomfører anskaffelser med verdi over kr. 500.000, skal ha grunnleggende kompetanse innen offentlige anskaffelser. </a:t>
            </a:r>
          </a:p>
          <a:p>
            <a:pPr marL="271463" lvl="1" indent="-271463">
              <a:lnSpc>
                <a:spcPct val="100000"/>
              </a:lnSpc>
              <a:spcBef>
                <a:spcPts val="0"/>
              </a:spcBef>
              <a:buNone/>
            </a:pPr>
            <a:r>
              <a:rPr lang="nb-NO" sz="1000" dirty="0">
                <a:latin typeface="Arial" panose="020B0604020202020204" pitchFamily="34" charset="0"/>
                <a:cs typeface="Arial" panose="020B0604020202020204" pitchFamily="34" charset="0"/>
              </a:rPr>
              <a:t>3.6 	Utrede innføring av elektroniske verktøy for flere deler av anskaffelsesprosessen. </a:t>
            </a:r>
          </a:p>
          <a:p>
            <a:pPr marL="271463" lvl="1" indent="-271463">
              <a:lnSpc>
                <a:spcPct val="100000"/>
              </a:lnSpc>
              <a:spcBef>
                <a:spcPts val="0"/>
              </a:spcBef>
              <a:buNone/>
            </a:pPr>
            <a:r>
              <a:rPr lang="nb-NO" sz="1000" dirty="0">
                <a:latin typeface="Arial" panose="020B0604020202020204" pitchFamily="34" charset="0"/>
                <a:cs typeface="Arial" panose="020B0604020202020204" pitchFamily="34" charset="0"/>
              </a:rPr>
              <a:t>3.7	Etablere rutiner for bedre kommunikasjon fra innkjøpsavdelingen ut i virksomheten.</a:t>
            </a:r>
          </a:p>
          <a:p>
            <a:pPr marL="271463" lvl="1" indent="-271463">
              <a:lnSpc>
                <a:spcPct val="100000"/>
              </a:lnSpc>
              <a:spcBef>
                <a:spcPts val="0"/>
              </a:spcBef>
              <a:buNone/>
            </a:pPr>
            <a:endParaRPr lang="nb-NO" sz="1000" dirty="0">
              <a:solidFill>
                <a:srgbClr val="FF0000"/>
              </a:solidFill>
              <a:latin typeface="Arial" panose="020B0604020202020204" pitchFamily="34" charset="0"/>
              <a:cs typeface="Arial" panose="020B0604020202020204" pitchFamily="34" charset="0"/>
            </a:endParaRPr>
          </a:p>
          <a:p>
            <a:pPr>
              <a:lnSpc>
                <a:spcPct val="120000"/>
              </a:lnSpc>
              <a:spcBef>
                <a:spcPts val="0"/>
              </a:spcBef>
            </a:pPr>
            <a:endParaRPr lang="nb-NO" sz="1000" dirty="0">
              <a:latin typeface="Arial" panose="020B0604020202020204" pitchFamily="34" charset="0"/>
              <a:cs typeface="Arial" panose="020B0604020202020204" pitchFamily="34" charset="0"/>
            </a:endParaRPr>
          </a:p>
          <a:p>
            <a:pPr>
              <a:lnSpc>
                <a:spcPct val="120000"/>
              </a:lnSpc>
              <a:spcBef>
                <a:spcPts val="0"/>
              </a:spcBef>
            </a:pPr>
            <a:endParaRPr lang="nb-NO" sz="1000" dirty="0">
              <a:latin typeface="Arial" panose="020B0604020202020204" pitchFamily="34" charset="0"/>
              <a:cs typeface="Arial" panose="020B0604020202020204" pitchFamily="34" charset="0"/>
            </a:endParaRPr>
          </a:p>
          <a:p>
            <a:pPr>
              <a:lnSpc>
                <a:spcPct val="120000"/>
              </a:lnSpc>
              <a:spcBef>
                <a:spcPts val="0"/>
              </a:spcBef>
            </a:pPr>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endParaRPr lang="nb-NO" sz="10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7</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sp>
        <p:nvSpPr>
          <p:cNvPr id="9" name="Rektangel 8">
            <a:hlinkClick r:id="rId7" action="ppaction://hlinksldjump"/>
          </p:cNvPr>
          <p:cNvSpPr/>
          <p:nvPr/>
        </p:nvSpPr>
        <p:spPr>
          <a:xfrm>
            <a:off x="4746715" y="719843"/>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a:pPr>
            <a:r>
              <a:rPr lang="nb-NO" sz="600" dirty="0">
                <a:solidFill>
                  <a:srgbClr val="5F6062"/>
                </a:solidFill>
                <a:latin typeface="Arial" panose="020B0604020202020204" pitchFamily="34" charset="0"/>
                <a:cs typeface="Arial" panose="020B0604020202020204" pitchFamily="34" charset="0"/>
              </a:rPr>
              <a:t>Anskaffelser skal være organisert med klare ansvarslinjer og kontrollmekanismer.</a:t>
            </a:r>
          </a:p>
        </p:txBody>
      </p:sp>
      <p:sp>
        <p:nvSpPr>
          <p:cNvPr id="20" name="Rektangel 19">
            <a:hlinkClick r:id="rId8" action="ppaction://hlinksldjump"/>
          </p:cNvPr>
          <p:cNvSpPr/>
          <p:nvPr/>
        </p:nvSpPr>
        <p:spPr>
          <a:xfrm>
            <a:off x="4746715" y="100520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2"/>
            </a:pPr>
            <a:r>
              <a:rPr lang="nb-NO" sz="600" dirty="0">
                <a:solidFill>
                  <a:srgbClr val="5F6062"/>
                </a:solidFill>
                <a:latin typeface="Arial" panose="020B0604020202020204" pitchFamily="34" charset="0"/>
                <a:cs typeface="Arial" panose="020B0604020202020204" pitchFamily="34" charset="0"/>
              </a:rPr>
              <a:t>Anskaffelser skal bidra til effektiv tjeneste produksjon gjennom bedre ressursutnyttelse.</a:t>
            </a:r>
          </a:p>
        </p:txBody>
      </p:sp>
      <p:sp>
        <p:nvSpPr>
          <p:cNvPr id="21" name="Rektangel 20">
            <a:hlinkClick r:id="rId9" action="ppaction://hlinksldjump"/>
          </p:cNvPr>
          <p:cNvSpPr/>
          <p:nvPr/>
        </p:nvSpPr>
        <p:spPr>
          <a:xfrm>
            <a:off x="4746715" y="1291526"/>
            <a:ext cx="1980000" cy="257518"/>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chemeClr val="bg1"/>
              </a:buClr>
              <a:buFont typeface="+mj-lt"/>
              <a:buAutoNum type="arabicPeriod" startAt="3"/>
            </a:pPr>
            <a:r>
              <a:rPr lang="nb-NO" sz="600" dirty="0">
                <a:solidFill>
                  <a:schemeClr val="bg1"/>
                </a:solidFill>
                <a:latin typeface="Arial" panose="020B0604020202020204" pitchFamily="34" charset="0"/>
                <a:cs typeface="Arial" panose="020B0604020202020204" pitchFamily="34" charset="0"/>
              </a:rPr>
              <a:t>Anskaffelser skal gjennomføres raskere, enklere og digitalt.</a:t>
            </a:r>
          </a:p>
        </p:txBody>
      </p:sp>
      <p:sp>
        <p:nvSpPr>
          <p:cNvPr id="39" name="Plassholder for innhold 2"/>
          <p:cNvSpPr txBox="1">
            <a:spLocks/>
          </p:cNvSpPr>
          <p:nvPr/>
        </p:nvSpPr>
        <p:spPr>
          <a:xfrm>
            <a:off x="4579662" y="2007525"/>
            <a:ext cx="4569502" cy="3951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b-NO" sz="1000" dirty="0">
                <a:solidFill>
                  <a:srgbClr val="005380"/>
                </a:solidFill>
                <a:latin typeface="Arial" panose="020B0604020202020204" pitchFamily="34" charset="0"/>
                <a:cs typeface="Arial" panose="020B0604020202020204" pitchFamily="34" charset="0"/>
              </a:rPr>
              <a:t>RISIKO</a:t>
            </a:r>
          </a:p>
          <a:p>
            <a:pPr marL="0" indent="0">
              <a:lnSpc>
                <a:spcPct val="100000"/>
              </a:lnSpc>
              <a:spcBef>
                <a:spcPts val="0"/>
              </a:spcBef>
              <a:buNone/>
            </a:pPr>
            <a:r>
              <a:rPr lang="nb-NO" sz="1000" i="1" dirty="0">
                <a:latin typeface="Arial" panose="020B0604020202020204" pitchFamily="34" charset="0"/>
                <a:cs typeface="Arial" panose="020B0604020202020204" pitchFamily="34" charset="0"/>
              </a:rPr>
              <a:t>Finnes det hindringer for at valgte mål og tiltak ikke lar seg gjennomføre? Belys situasjoner som det er høy sannsynlighet for at kan inntreffe, og som vil gi høy konsekvens for måloppnåelse.</a:t>
            </a:r>
          </a:p>
          <a:p>
            <a:pPr marL="0" indent="0">
              <a:lnSpc>
                <a:spcPct val="100000"/>
              </a:lnSpc>
              <a:spcBef>
                <a:spcPts val="0"/>
              </a:spcBef>
              <a:buFont typeface="Arial" panose="020B0604020202020204" pitchFamily="34" charset="0"/>
              <a:buNone/>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nb-NO" sz="1000" dirty="0">
                <a:solidFill>
                  <a:srgbClr val="005380"/>
                </a:solidFill>
                <a:latin typeface="Arial" panose="020B0604020202020204" pitchFamily="34" charset="0"/>
                <a:cs typeface="Arial" panose="020B0604020202020204" pitchFamily="34" charset="0"/>
              </a:rPr>
              <a:t>STYRINGSPARAMETRE/ KPI</a:t>
            </a:r>
          </a:p>
          <a:p>
            <a:pPr>
              <a:spcBef>
                <a:spcPts val="0"/>
              </a:spcBef>
            </a:pPr>
            <a:r>
              <a:rPr lang="nb-NO" sz="1000" dirty="0">
                <a:latin typeface="Arial" panose="020B0604020202020204" pitchFamily="34" charset="0"/>
                <a:cs typeface="Arial" panose="020B0604020202020204" pitchFamily="34" charset="0"/>
              </a:rPr>
              <a:t>Antall gjennomførte konkurranser i KGV.</a:t>
            </a:r>
          </a:p>
          <a:p>
            <a:pPr>
              <a:spcBef>
                <a:spcPts val="0"/>
              </a:spcBef>
            </a:pPr>
            <a:r>
              <a:rPr lang="nb-NO" sz="1000" dirty="0">
                <a:latin typeface="Arial" panose="020B0604020202020204" pitchFamily="34" charset="0"/>
                <a:cs typeface="Arial" panose="020B0604020202020204" pitchFamily="34" charset="0"/>
              </a:rPr>
              <a:t>Antall fellende avgjørelser/uttalelser i </a:t>
            </a:r>
            <a:r>
              <a:rPr lang="nb-NO" sz="1000" dirty="0" err="1">
                <a:latin typeface="Arial" panose="020B0604020202020204" pitchFamily="34" charset="0"/>
                <a:cs typeface="Arial" panose="020B0604020202020204" pitchFamily="34" charset="0"/>
              </a:rPr>
              <a:t>rettsinnstans</a:t>
            </a:r>
            <a:r>
              <a:rPr lang="nb-NO" sz="1000" dirty="0">
                <a:latin typeface="Arial" panose="020B0604020202020204" pitchFamily="34" charset="0"/>
                <a:cs typeface="Arial" panose="020B0604020202020204" pitchFamily="34" charset="0"/>
              </a:rPr>
              <a:t>/KOFA. </a:t>
            </a:r>
          </a:p>
          <a:p>
            <a:pPr>
              <a:spcBef>
                <a:spcPts val="0"/>
              </a:spcBef>
            </a:pPr>
            <a:r>
              <a:rPr lang="nb-NO" sz="1000" dirty="0">
                <a:latin typeface="Arial" panose="020B0604020202020204" pitchFamily="34" charset="0"/>
                <a:cs typeface="Arial" panose="020B0604020202020204" pitchFamily="34" charset="0"/>
              </a:rPr>
              <a:t>Antall avlyste konkurranser. </a:t>
            </a:r>
          </a:p>
          <a:p>
            <a:pPr>
              <a:spcBef>
                <a:spcPts val="0"/>
              </a:spcBef>
            </a:pPr>
            <a:r>
              <a:rPr lang="nb-NO" sz="1000" dirty="0">
                <a:latin typeface="Arial" panose="020B0604020202020204" pitchFamily="34" charset="0"/>
                <a:cs typeface="Arial" panose="020B0604020202020204" pitchFamily="34" charset="0"/>
              </a:rPr>
              <a:t>Anmerkninger fra Riksrevisjonen/ Kommunerevisjonen. </a:t>
            </a:r>
          </a:p>
          <a:p>
            <a:pPr>
              <a:spcBef>
                <a:spcPts val="0"/>
              </a:spcBef>
            </a:pPr>
            <a:r>
              <a:rPr lang="nb-NO" sz="1000" dirty="0">
                <a:latin typeface="Arial" panose="020B0604020202020204" pitchFamily="34" charset="0"/>
                <a:cs typeface="Arial" panose="020B0604020202020204" pitchFamily="34" charset="0"/>
              </a:rPr>
              <a:t>Etterlevelse av anskaffelsesregelverket (stikkprøvekontroller fra regnskapet for å avdekke om større enkeltanskaffelser (ikke avrop) er gjort i henhold til lov om offentlige anskaffelser.</a:t>
            </a:r>
          </a:p>
          <a:p>
            <a:pPr>
              <a:spcBef>
                <a:spcPts val="0"/>
              </a:spcBef>
            </a:pPr>
            <a:r>
              <a:rPr lang="nb-NO" sz="1000" dirty="0">
                <a:latin typeface="Arial" panose="020B0604020202020204" pitchFamily="34" charset="0"/>
                <a:cs typeface="Arial" panose="020B0604020202020204" pitchFamily="34" charset="0"/>
              </a:rPr>
              <a:t>Antall ulovlige direkteanskaffelser over </a:t>
            </a:r>
            <a:r>
              <a:rPr lang="nb-NO" sz="1000" dirty="0" err="1">
                <a:latin typeface="Arial" panose="020B0604020202020204" pitchFamily="34" charset="0"/>
                <a:cs typeface="Arial" panose="020B0604020202020204" pitchFamily="34" charset="0"/>
              </a:rPr>
              <a:t>X</a:t>
            </a:r>
            <a:r>
              <a:rPr lang="nb-NO" sz="1000" dirty="0">
                <a:latin typeface="Arial" panose="020B0604020202020204" pitchFamily="34" charset="0"/>
                <a:cs typeface="Arial" panose="020B0604020202020204" pitchFamily="34" charset="0"/>
              </a:rPr>
              <a:t> kr som er identifisert.</a:t>
            </a:r>
          </a:p>
          <a:p>
            <a:pPr>
              <a:spcBef>
                <a:spcPts val="0"/>
              </a:spcBef>
            </a:pPr>
            <a:r>
              <a:rPr lang="nb-NO" sz="1000" dirty="0">
                <a:latin typeface="Arial" panose="020B0604020202020204" pitchFamily="34" charset="0"/>
                <a:cs typeface="Arial" panose="020B0604020202020204" pitchFamily="34" charset="0"/>
              </a:rPr>
              <a:t>Tids- og ressursbruk fra oppstart av anskaffelsen til kontrakts utløp.</a:t>
            </a:r>
          </a:p>
          <a:p>
            <a:pPr>
              <a:spcBef>
                <a:spcPts val="0"/>
              </a:spcBef>
            </a:pPr>
            <a:r>
              <a:rPr lang="nb-NO" sz="1000" dirty="0">
                <a:latin typeface="Arial" panose="020B0604020202020204" pitchFamily="34" charset="0"/>
                <a:cs typeface="Arial" panose="020B0604020202020204" pitchFamily="34" charset="0"/>
              </a:rPr>
              <a:t>Antall anskaffelser over og under </a:t>
            </a:r>
            <a:r>
              <a:rPr lang="nb-NO" sz="1000" dirty="0" err="1">
                <a:latin typeface="Arial" panose="020B0604020202020204" pitchFamily="34" charset="0"/>
                <a:cs typeface="Arial" panose="020B0604020202020204" pitchFamily="34" charset="0"/>
              </a:rPr>
              <a:t>X</a:t>
            </a:r>
            <a:r>
              <a:rPr lang="nb-NO" sz="1000" dirty="0">
                <a:latin typeface="Arial" panose="020B0604020202020204" pitchFamily="34" charset="0"/>
                <a:cs typeface="Arial" panose="020B0604020202020204" pitchFamily="34" charset="0"/>
              </a:rPr>
              <a:t> kr gjennomført utenfor interne rutiner. </a:t>
            </a:r>
          </a:p>
          <a:p>
            <a:pPr>
              <a:spcBef>
                <a:spcPts val="0"/>
              </a:spcBef>
            </a:pPr>
            <a:r>
              <a:rPr lang="nb-NO" sz="1000" dirty="0">
                <a:latin typeface="Arial" panose="020B0604020202020204" pitchFamily="34" charset="0"/>
                <a:cs typeface="Arial" panose="020B0604020202020204" pitchFamily="34" charset="0"/>
              </a:rPr>
              <a:t>Brukervennligheten av utlagte avtaler, maler og veiledere på intranettet.</a:t>
            </a:r>
          </a:p>
          <a:p>
            <a:pPr marL="0" indent="0">
              <a:buNone/>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nb-NO" sz="1000" dirty="0">
              <a:latin typeface="Arial" panose="020B0604020202020204" pitchFamily="34" charset="0"/>
              <a:cs typeface="Arial" panose="020B0604020202020204" pitchFamily="34" charset="0"/>
            </a:endParaRPr>
          </a:p>
        </p:txBody>
      </p:sp>
      <p:sp>
        <p:nvSpPr>
          <p:cNvPr id="18" name="TekstSylinder 17"/>
          <p:cNvSpPr txBox="1"/>
          <p:nvPr/>
        </p:nvSpPr>
        <p:spPr>
          <a:xfrm>
            <a:off x="0" y="948053"/>
            <a:ext cx="4569502" cy="400110"/>
          </a:xfrm>
          <a:prstGeom prst="rect">
            <a:avLst/>
          </a:prstGeom>
          <a:noFill/>
        </p:spPr>
        <p:txBody>
          <a:bodyPr wrap="square" rtlCol="0" anchor="ctr">
            <a:spAutoFit/>
          </a:bodyPr>
          <a:lstStyle/>
          <a:p>
            <a:pPr marL="228600" indent="-228600">
              <a:buClr>
                <a:srgbClr val="005380"/>
              </a:buClr>
              <a:buFont typeface="+mj-lt"/>
              <a:buAutoNum type="arabicPeriod" startAt="3"/>
            </a:pPr>
            <a:r>
              <a:rPr lang="nb-NO" sz="1000" dirty="0">
                <a:solidFill>
                  <a:srgbClr val="005380"/>
                </a:solidFill>
                <a:latin typeface="Arial" panose="020B0604020202020204" pitchFamily="34" charset="0"/>
                <a:cs typeface="Arial" panose="020B0604020202020204" pitchFamily="34" charset="0"/>
              </a:rPr>
              <a:t>Anskaffelser skal gjennomføres raskere, enklere og digitalt.</a:t>
            </a:r>
            <a:endParaRPr lang="nb-NO" sz="1000" dirty="0"/>
          </a:p>
          <a:p>
            <a:endParaRPr lang="nb-NO" sz="1000" dirty="0">
              <a:solidFill>
                <a:srgbClr val="005380"/>
              </a:solidFill>
              <a:latin typeface="Arial" panose="020B0604020202020204" pitchFamily="34" charset="0"/>
              <a:cs typeface="Arial" panose="020B0604020202020204" pitchFamily="34" charset="0"/>
            </a:endParaRPr>
          </a:p>
        </p:txBody>
      </p:sp>
      <p:pic>
        <p:nvPicPr>
          <p:cNvPr id="22" name="Bilde 21"/>
          <p:cNvPicPr preferRelativeResize="0">
            <a:picLocks/>
          </p:cNvPicPr>
          <p:nvPr/>
        </p:nvPicPr>
        <p:blipFill>
          <a:blip r:embed="rId10" cstate="print">
            <a:extLst>
              <a:ext uri="{BEBA8EAE-BF5A-486C-A8C5-ECC9F3942E4B}">
                <a14:imgProps xmlns:a14="http://schemas.microsoft.com/office/drawing/2010/main">
                  <a14:imgLayer r:embed="rId11">
                    <a14:imgEffect>
                      <a14:artisticCrisscrossEtching/>
                    </a14:imgEffect>
                  </a14:imgLayer>
                </a14:imgProps>
              </a:ext>
              <a:ext uri="{28A0092B-C50C-407E-A947-70E740481C1C}">
                <a14:useLocalDpi xmlns:a14="http://schemas.microsoft.com/office/drawing/2010/main" val="0"/>
              </a:ext>
            </a:extLst>
          </a:blip>
          <a:stretch>
            <a:fillRect/>
          </a:stretch>
        </p:blipFill>
        <p:spPr>
          <a:xfrm>
            <a:off x="7585373" y="887063"/>
            <a:ext cx="900000" cy="900000"/>
          </a:xfrm>
          <a:prstGeom prst="ellipse">
            <a:avLst/>
          </a:prstGeom>
          <a:effectLst>
            <a:softEdge rad="0"/>
          </a:effectLst>
        </p:spPr>
      </p:pic>
      <p:sp>
        <p:nvSpPr>
          <p:cNvPr id="23" name="Rektangel 22">
            <a:hlinkClick r:id="rId12" action="ppaction://hlinksldjump"/>
          </p:cNvPr>
          <p:cNvSpPr/>
          <p:nvPr/>
        </p:nvSpPr>
        <p:spPr>
          <a:xfrm>
            <a:off x="4746715" y="157785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0000" indent="-90000">
              <a:buClr>
                <a:srgbClr val="5F6062"/>
              </a:buClr>
              <a:buFont typeface="+mj-lt"/>
              <a:buAutoNum type="arabicPeriod" startAt="4"/>
            </a:pPr>
            <a:r>
              <a:rPr lang="nb-NO" sz="600" dirty="0">
                <a:solidFill>
                  <a:srgbClr val="5F6062"/>
                </a:solidFill>
                <a:latin typeface="Arial" panose="020B0604020202020204" pitchFamily="34" charset="0"/>
                <a:cs typeface="Arial" panose="020B0604020202020204" pitchFamily="34" charset="0"/>
              </a:rPr>
              <a:t>Virksomheten skal vise samfunnsansvar i anskaffelsene.</a:t>
            </a:r>
          </a:p>
        </p:txBody>
      </p:sp>
    </p:spTree>
    <p:extLst>
      <p:ext uri="{BB962C8B-B14F-4D97-AF65-F5344CB8AC3E}">
        <p14:creationId xmlns:p14="http://schemas.microsoft.com/office/powerpoint/2010/main" val="108688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3" y="2028481"/>
            <a:ext cx="4736471" cy="4414184"/>
          </a:xfrm>
        </p:spPr>
        <p:txBody>
          <a:bodyPr>
            <a:noAutofit/>
          </a:bodyPr>
          <a:lstStyle/>
          <a:p>
            <a:pPr marL="0" indent="0">
              <a:lnSpc>
                <a:spcPct val="100000"/>
              </a:lnSpc>
              <a:spcBef>
                <a:spcPts val="0"/>
              </a:spcBef>
              <a:buNone/>
            </a:pPr>
            <a:r>
              <a:rPr lang="nb-NO" sz="1000" dirty="0">
                <a:solidFill>
                  <a:srgbClr val="005380"/>
                </a:solidFill>
                <a:latin typeface="Arial" panose="020B0604020202020204" pitchFamily="34" charset="0"/>
                <a:cs typeface="Arial" panose="020B0604020202020204" pitchFamily="34" charset="0"/>
              </a:rPr>
              <a:t>ØNSKET EFFEKT</a:t>
            </a:r>
          </a:p>
          <a:p>
            <a:pPr marL="0" indent="0">
              <a:lnSpc>
                <a:spcPct val="100000"/>
              </a:lnSpc>
              <a:spcBef>
                <a:spcPts val="0"/>
              </a:spcBef>
              <a:buNone/>
            </a:pPr>
            <a:r>
              <a:rPr lang="nb-NO" sz="1000" dirty="0">
                <a:latin typeface="Arial" panose="020B0604020202020204" pitchFamily="34" charset="0"/>
                <a:cs typeface="Arial" panose="020B0604020202020204" pitchFamily="34" charset="0"/>
              </a:rPr>
              <a:t>Anskaffelsene skal redusere miljøbelastningen, påvirke arbeidsforhold, respekt for grunnleggende menneskerettigheter og sikre like konkurransevilkår og fremtidig konkurransekraft for næringslivet. Samfunnsansvarlige anskaffelser skal bidra til å sikre godt omdømme og tillit til offentlig anskaffelsesvirksomhet.</a:t>
            </a:r>
          </a:p>
          <a:p>
            <a:pPr marL="0" indent="0">
              <a:lnSpc>
                <a:spcPct val="100000"/>
              </a:lnSpc>
              <a:spcBef>
                <a:spcPts val="0"/>
              </a:spcBef>
              <a:buNone/>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r>
              <a:rPr lang="nb-NO" sz="1000" dirty="0">
                <a:solidFill>
                  <a:srgbClr val="005380"/>
                </a:solidFill>
                <a:latin typeface="Arial" panose="020B0604020202020204" pitchFamily="34" charset="0"/>
                <a:cs typeface="Arial" panose="020B0604020202020204" pitchFamily="34" charset="0"/>
              </a:rPr>
              <a:t>TILTAK</a:t>
            </a:r>
            <a:endParaRPr lang="nb-NO" sz="1000" dirty="0">
              <a:latin typeface="Arial" panose="020B0604020202020204" pitchFamily="34" charset="0"/>
              <a:cs typeface="Arial" panose="020B0604020202020204" pitchFamily="34" charset="0"/>
            </a:endParaRPr>
          </a:p>
          <a:p>
            <a:pPr marL="271463" indent="-271463">
              <a:lnSpc>
                <a:spcPct val="100000"/>
              </a:lnSpc>
              <a:spcBef>
                <a:spcPts val="0"/>
              </a:spcBef>
              <a:buNone/>
            </a:pPr>
            <a:r>
              <a:rPr lang="nb-NO" sz="1000" dirty="0">
                <a:latin typeface="Arial" panose="020B0604020202020204" pitchFamily="34" charset="0"/>
                <a:cs typeface="Arial" panose="020B0604020202020204" pitchFamily="34" charset="0"/>
              </a:rPr>
              <a:t>4.1	Etablere rutiner for å redusere skadelig miljøpåvirkning knyttet til anskaffelser og fremme klimavennlige løsninger (lovpålagt).</a:t>
            </a:r>
          </a:p>
          <a:p>
            <a:pPr marL="271463" indent="-271463">
              <a:lnSpc>
                <a:spcPct val="100000"/>
              </a:lnSpc>
              <a:spcBef>
                <a:spcPts val="0"/>
              </a:spcBef>
              <a:buNone/>
            </a:pPr>
            <a:r>
              <a:rPr lang="nb-NO" sz="1000" dirty="0">
                <a:latin typeface="Arial" panose="020B0604020202020204" pitchFamily="34" charset="0"/>
                <a:cs typeface="Arial" panose="020B0604020202020204" pitchFamily="34" charset="0"/>
              </a:rPr>
              <a:t>4.2 	Etablere rutiner for å ivareta respekt for grunnleggende menneskerettigheter (lovpålagt).</a:t>
            </a:r>
          </a:p>
          <a:p>
            <a:pPr marL="271463" indent="-271463">
              <a:lnSpc>
                <a:spcPct val="100000"/>
              </a:lnSpc>
              <a:spcBef>
                <a:spcPts val="0"/>
              </a:spcBef>
              <a:buNone/>
            </a:pPr>
            <a:r>
              <a:rPr lang="nb-NO" sz="1000" dirty="0">
                <a:latin typeface="Arial" panose="020B0604020202020204" pitchFamily="34" charset="0"/>
                <a:cs typeface="Arial" panose="020B0604020202020204" pitchFamily="34" charset="0"/>
              </a:rPr>
              <a:t>4.3	Årlig vurdere risiko for brudd på grunnleggende menneskerettigheter og miljøbelastning ved kommende anskaffelser.</a:t>
            </a:r>
          </a:p>
          <a:p>
            <a:pPr marL="271463" indent="-271463">
              <a:lnSpc>
                <a:spcPct val="100000"/>
              </a:lnSpc>
              <a:spcBef>
                <a:spcPts val="0"/>
              </a:spcBef>
              <a:buNone/>
            </a:pPr>
            <a:r>
              <a:rPr lang="nb-NO" sz="1000" dirty="0">
                <a:latin typeface="Arial" panose="020B0604020202020204" pitchFamily="34" charset="0"/>
                <a:cs typeface="Arial" panose="020B0604020202020204" pitchFamily="34" charset="0"/>
              </a:rPr>
              <a:t>4.4 	Utarbeide og implementere interne etiske retningslinjer for anskaffelsesarbeidet.</a:t>
            </a:r>
          </a:p>
          <a:p>
            <a:pPr marL="271463" indent="-271463">
              <a:lnSpc>
                <a:spcPct val="100000"/>
              </a:lnSpc>
              <a:spcBef>
                <a:spcPts val="0"/>
              </a:spcBef>
              <a:buNone/>
            </a:pPr>
            <a:r>
              <a:rPr lang="nb-NO" sz="1000" dirty="0">
                <a:latin typeface="Arial" panose="020B0604020202020204" pitchFamily="34" charset="0"/>
                <a:cs typeface="Arial" panose="020B0604020202020204" pitchFamily="34" charset="0"/>
              </a:rPr>
              <a:t>4.5	Etablere rutiner og årlig vurdere tiltak som forebygger muligheter for misligheter og korrupsjon knyttet til anskaffelser. </a:t>
            </a:r>
          </a:p>
          <a:p>
            <a:pPr marL="0" lvl="1" indent="0">
              <a:lnSpc>
                <a:spcPct val="100000"/>
              </a:lnSpc>
              <a:spcBef>
                <a:spcPts val="0"/>
              </a:spcBef>
              <a:buNone/>
            </a:pPr>
            <a:endParaRPr lang="nb-NO" sz="1000" dirty="0">
              <a:latin typeface="Arial" panose="020B0604020202020204" pitchFamily="34" charset="0"/>
              <a:cs typeface="Arial" panose="020B0604020202020204" pitchFamily="34" charset="0"/>
            </a:endParaRPr>
          </a:p>
          <a:p>
            <a:pPr>
              <a:lnSpc>
                <a:spcPct val="100000"/>
              </a:lnSpc>
              <a:spcBef>
                <a:spcPts val="0"/>
              </a:spcBef>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endParaRPr lang="nb-NO" sz="10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8</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sp>
        <p:nvSpPr>
          <p:cNvPr id="9" name="Rektangel 8">
            <a:hlinkClick r:id="rId7" action="ppaction://hlinksldjump"/>
          </p:cNvPr>
          <p:cNvSpPr/>
          <p:nvPr/>
        </p:nvSpPr>
        <p:spPr>
          <a:xfrm>
            <a:off x="4746715" y="719843"/>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a:pPr>
            <a:r>
              <a:rPr lang="nb-NO" sz="600" dirty="0">
                <a:solidFill>
                  <a:srgbClr val="5F6062"/>
                </a:solidFill>
                <a:latin typeface="Arial" panose="020B0604020202020204" pitchFamily="34" charset="0"/>
                <a:cs typeface="Arial" panose="020B0604020202020204" pitchFamily="34" charset="0"/>
              </a:rPr>
              <a:t>Anskaffelser skal bidra til bedre behovsdekning og møte fremtidens behov.</a:t>
            </a:r>
          </a:p>
        </p:txBody>
      </p:sp>
      <p:sp>
        <p:nvSpPr>
          <p:cNvPr id="20" name="Rektangel 19">
            <a:hlinkClick r:id="rId8" action="ppaction://hlinksldjump"/>
          </p:cNvPr>
          <p:cNvSpPr/>
          <p:nvPr/>
        </p:nvSpPr>
        <p:spPr>
          <a:xfrm>
            <a:off x="4746715" y="100520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2"/>
            </a:pPr>
            <a:r>
              <a:rPr lang="nb-NO" sz="60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21" name="Rektangel 20">
            <a:hlinkClick r:id="rId9" action="ppaction://hlinksldjump"/>
          </p:cNvPr>
          <p:cNvSpPr/>
          <p:nvPr/>
        </p:nvSpPr>
        <p:spPr>
          <a:xfrm>
            <a:off x="4746715" y="1291526"/>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3"/>
            </a:pPr>
            <a:r>
              <a:rPr lang="nb-NO" sz="600" dirty="0">
                <a:solidFill>
                  <a:srgbClr val="5F6062"/>
                </a:solidFill>
                <a:latin typeface="Arial" panose="020B0604020202020204" pitchFamily="34" charset="0"/>
                <a:cs typeface="Arial" panose="020B0604020202020204" pitchFamily="34" charset="0"/>
              </a:rPr>
              <a:t>Anskaffelser skal gjennomføres raskere, enklere og digitalt.</a:t>
            </a:r>
          </a:p>
        </p:txBody>
      </p:sp>
      <p:sp>
        <p:nvSpPr>
          <p:cNvPr id="22" name="Rektangel 21">
            <a:hlinkClick r:id="rId10" action="ppaction://hlinksldjump"/>
          </p:cNvPr>
          <p:cNvSpPr/>
          <p:nvPr/>
        </p:nvSpPr>
        <p:spPr>
          <a:xfrm>
            <a:off x="4746715" y="1577851"/>
            <a:ext cx="1980000" cy="257518"/>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0000" indent="-90000">
              <a:buClr>
                <a:schemeClr val="bg1"/>
              </a:buClr>
              <a:buFont typeface="+mj-lt"/>
              <a:buAutoNum type="arabicPeriod" startAt="4"/>
            </a:pPr>
            <a:r>
              <a:rPr lang="nb-NO" sz="600" dirty="0">
                <a:solidFill>
                  <a:schemeClr val="bg1"/>
                </a:solidFill>
                <a:latin typeface="Arial" panose="020B0604020202020204" pitchFamily="34" charset="0"/>
                <a:cs typeface="Arial" panose="020B0604020202020204" pitchFamily="34" charset="0"/>
              </a:rPr>
              <a:t>Virksomheten skal vise samfunnsansvar i anskaffelsene.</a:t>
            </a:r>
          </a:p>
        </p:txBody>
      </p:sp>
      <p:sp>
        <p:nvSpPr>
          <p:cNvPr id="39" name="Plassholder for innhold 2"/>
          <p:cNvSpPr txBox="1">
            <a:spLocks/>
          </p:cNvSpPr>
          <p:nvPr/>
        </p:nvSpPr>
        <p:spPr>
          <a:xfrm>
            <a:off x="4746714" y="2028481"/>
            <a:ext cx="4402450" cy="4303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b-NO" sz="1000" dirty="0">
                <a:solidFill>
                  <a:srgbClr val="005380"/>
                </a:solidFill>
                <a:latin typeface="Arial" panose="020B0604020202020204" pitchFamily="34" charset="0"/>
                <a:cs typeface="Arial" panose="020B0604020202020204" pitchFamily="34" charset="0"/>
              </a:rPr>
              <a:t>RISIKO</a:t>
            </a:r>
          </a:p>
          <a:p>
            <a:pPr marL="0" indent="0">
              <a:lnSpc>
                <a:spcPct val="100000"/>
              </a:lnSpc>
              <a:spcBef>
                <a:spcPts val="0"/>
              </a:spcBef>
              <a:buNone/>
            </a:pPr>
            <a:r>
              <a:rPr lang="nb-NO" sz="1000" i="1" dirty="0">
                <a:latin typeface="Arial" panose="020B0604020202020204" pitchFamily="34" charset="0"/>
                <a:cs typeface="Arial" panose="020B0604020202020204" pitchFamily="34" charset="0"/>
              </a:rPr>
              <a:t>Finnes det hindringer for at valgte mål og tiltak ikke lar seg gjennomføre? Belys situasjoner som det er høy sannsynlighet for at kan inntreffe, og som vil gi høy konsekvens for måloppnåelse.</a:t>
            </a:r>
          </a:p>
          <a:p>
            <a:pPr marL="0" indent="0">
              <a:lnSpc>
                <a:spcPct val="100000"/>
              </a:lnSpc>
              <a:spcBef>
                <a:spcPts val="0"/>
              </a:spcBef>
              <a:buFont typeface="Arial" panose="020B0604020202020204" pitchFamily="34" charset="0"/>
              <a:buNone/>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nb-NO" sz="1000" dirty="0">
                <a:solidFill>
                  <a:srgbClr val="005380"/>
                </a:solidFill>
                <a:latin typeface="Arial" panose="020B0604020202020204" pitchFamily="34" charset="0"/>
                <a:cs typeface="Arial" panose="020B0604020202020204" pitchFamily="34" charset="0"/>
              </a:rPr>
              <a:t>STYRINGSPARAMETRE/ KPI</a:t>
            </a:r>
          </a:p>
          <a:p>
            <a:pPr>
              <a:lnSpc>
                <a:spcPct val="100000"/>
              </a:lnSpc>
              <a:spcBef>
                <a:spcPts val="0"/>
              </a:spcBef>
            </a:pPr>
            <a:r>
              <a:rPr lang="nb-NO" sz="1000" dirty="0">
                <a:latin typeface="Arial" panose="020B0604020202020204" pitchFamily="34" charset="0"/>
                <a:cs typeface="Arial" panose="020B0604020202020204" pitchFamily="34" charset="0"/>
              </a:rPr>
              <a:t>Andel inngåtte avtaler hvor miljø er ivaretatt.</a:t>
            </a:r>
          </a:p>
          <a:p>
            <a:pPr>
              <a:lnSpc>
                <a:spcPct val="100000"/>
              </a:lnSpc>
              <a:spcBef>
                <a:spcPts val="0"/>
              </a:spcBef>
            </a:pPr>
            <a:r>
              <a:rPr lang="nb-NO" sz="1000" dirty="0">
                <a:latin typeface="Arial" panose="020B0604020202020204" pitchFamily="34" charset="0"/>
                <a:cs typeface="Arial" panose="020B0604020202020204" pitchFamily="34" charset="0"/>
              </a:rPr>
              <a:t>Dokumenterte etablerte rutiner og retningslinjer.</a:t>
            </a:r>
          </a:p>
          <a:p>
            <a:pPr>
              <a:lnSpc>
                <a:spcPct val="100000"/>
              </a:lnSpc>
              <a:spcBef>
                <a:spcPts val="0"/>
              </a:spcBef>
            </a:pPr>
            <a:r>
              <a:rPr lang="nb-NO" sz="1000" dirty="0">
                <a:latin typeface="Arial" panose="020B0604020202020204" pitchFamily="34" charset="0"/>
                <a:cs typeface="Arial" panose="020B0604020202020204" pitchFamily="34" charset="0"/>
              </a:rPr>
              <a:t>Antall anskaffelser med avvik fra etablerte rutiner.</a:t>
            </a:r>
          </a:p>
          <a:p>
            <a:pPr>
              <a:lnSpc>
                <a:spcPct val="100000"/>
              </a:lnSpc>
              <a:spcBef>
                <a:spcPts val="0"/>
              </a:spcBef>
            </a:pPr>
            <a:r>
              <a:rPr lang="nb-NO" sz="1000" dirty="0">
                <a:latin typeface="Arial" panose="020B0604020202020204" pitchFamily="34" charset="0"/>
                <a:cs typeface="Arial" panose="020B0604020202020204" pitchFamily="34" charset="0"/>
              </a:rPr>
              <a:t>Dokumentert årlig risikovurdering.</a:t>
            </a:r>
          </a:p>
          <a:p>
            <a:pPr marL="0" indent="0">
              <a:lnSpc>
                <a:spcPct val="100000"/>
              </a:lnSpc>
              <a:spcBef>
                <a:spcPts val="0"/>
              </a:spcBef>
              <a:buNone/>
            </a:pPr>
            <a:endParaRPr lang="nb-NO" sz="1000" dirty="0">
              <a:solidFill>
                <a:srgbClr val="005380"/>
              </a:solidFill>
              <a:latin typeface="Arial" panose="020B0604020202020204" pitchFamily="34" charset="0"/>
              <a:cs typeface="Arial" panose="020B0604020202020204" pitchFamily="34" charset="0"/>
            </a:endParaRPr>
          </a:p>
          <a:p>
            <a:pPr marL="0" indent="0">
              <a:lnSpc>
                <a:spcPct val="100000"/>
              </a:lnSpc>
              <a:spcBef>
                <a:spcPts val="0"/>
              </a:spcBef>
              <a:buNone/>
            </a:pPr>
            <a:r>
              <a:rPr lang="nb-NO" sz="1000" dirty="0">
                <a:solidFill>
                  <a:srgbClr val="005380"/>
                </a:solidFill>
                <a:latin typeface="Arial" panose="020B0604020202020204" pitchFamily="34" charset="0"/>
                <a:cs typeface="Arial" panose="020B0604020202020204" pitchFamily="34" charset="0"/>
              </a:rPr>
              <a:t>RESULTATMÅL</a:t>
            </a:r>
          </a:p>
          <a:p>
            <a:pPr marL="0" indent="0">
              <a:lnSpc>
                <a:spcPct val="100000"/>
              </a:lnSpc>
              <a:spcBef>
                <a:spcPts val="0"/>
              </a:spcBef>
              <a:buNone/>
            </a:pPr>
            <a:r>
              <a:rPr lang="nb-NO" sz="1000" dirty="0" err="1">
                <a:latin typeface="Arial" panose="020B0604020202020204" pitchFamily="34" charset="0"/>
                <a:cs typeface="Arial" panose="020B0604020202020204" pitchFamily="34" charset="0"/>
              </a:rPr>
              <a:t>X</a:t>
            </a:r>
            <a:r>
              <a:rPr lang="nb-NO" sz="1000" dirty="0">
                <a:latin typeface="Arial" panose="020B0604020202020204" pitchFamily="34" charset="0"/>
                <a:cs typeface="Arial" panose="020B0604020202020204" pitchFamily="34" charset="0"/>
              </a:rPr>
              <a:t> % økning i andel anskaffelser hvor klima og miljø hensyn er ivaretatt (krav, tildelingskriterier, </a:t>
            </a:r>
            <a:r>
              <a:rPr lang="nb-NO" sz="1000" dirty="0" err="1">
                <a:latin typeface="Arial" panose="020B0604020202020204" pitchFamily="34" charset="0"/>
                <a:cs typeface="Arial" panose="020B0604020202020204" pitchFamily="34" charset="0"/>
              </a:rPr>
              <a:t>kontraktskrav</a:t>
            </a:r>
            <a:r>
              <a:rPr lang="nb-NO" sz="1000" dirty="0">
                <a:latin typeface="Arial" panose="020B0604020202020204" pitchFamily="34" charset="0"/>
                <a:cs typeface="Arial" panose="020B0604020202020204" pitchFamily="34" charset="0"/>
              </a:rPr>
              <a:t>, kvalifikasjonskrav, valg av ytelse).</a:t>
            </a:r>
          </a:p>
          <a:p>
            <a:pPr marL="0" indent="0">
              <a:lnSpc>
                <a:spcPct val="100000"/>
              </a:lnSpc>
              <a:spcBef>
                <a:spcPts val="0"/>
              </a:spcBef>
              <a:buNone/>
            </a:pPr>
            <a:r>
              <a:rPr lang="nb-NO" sz="1000" dirty="0">
                <a:latin typeface="Arial" panose="020B0604020202020204" pitchFamily="34" charset="0"/>
                <a:cs typeface="Arial" panose="020B0604020202020204" pitchFamily="34" charset="0"/>
              </a:rPr>
              <a:t>Reduksjon i antall avvik fra etablerte rutiner.</a:t>
            </a:r>
          </a:p>
          <a:p>
            <a:pPr marL="0" indent="0">
              <a:lnSpc>
                <a:spcPct val="100000"/>
              </a:lnSpc>
              <a:spcBef>
                <a:spcPts val="0"/>
              </a:spcBef>
              <a:buNone/>
            </a:pPr>
            <a:endParaRPr lang="nb-NO" sz="1000" dirty="0">
              <a:solidFill>
                <a:srgbClr val="005380"/>
              </a:solidFill>
              <a:latin typeface="Arial" panose="020B0604020202020204" pitchFamily="34" charset="0"/>
              <a:cs typeface="Arial" panose="020B0604020202020204" pitchFamily="34" charset="0"/>
            </a:endParaRPr>
          </a:p>
        </p:txBody>
      </p:sp>
      <p:pic>
        <p:nvPicPr>
          <p:cNvPr id="25" name="Bilde 24"/>
          <p:cNvPicPr preferRelativeResize="0">
            <a:picLocks/>
          </p:cNvPicPr>
          <p:nvPr/>
        </p:nvPicPr>
        <p:blipFill>
          <a:blip r:embed="rId11" cstate="print">
            <a:extLst>
              <a:ext uri="{BEBA8EAE-BF5A-486C-A8C5-ECC9F3942E4B}">
                <a14:imgProps xmlns:a14="http://schemas.microsoft.com/office/drawing/2010/main">
                  <a14:imgLayer r:embed="rId12">
                    <a14:imgEffect>
                      <a14:artisticCrisscrossEtching/>
                    </a14:imgEffect>
                  </a14:imgLayer>
                </a14:imgProps>
              </a:ext>
              <a:ext uri="{28A0092B-C50C-407E-A947-70E740481C1C}">
                <a14:useLocalDpi xmlns:a14="http://schemas.microsoft.com/office/drawing/2010/main" val="0"/>
              </a:ext>
            </a:extLst>
          </a:blip>
          <a:stretch>
            <a:fillRect/>
          </a:stretch>
        </p:blipFill>
        <p:spPr>
          <a:xfrm>
            <a:off x="7585373" y="965693"/>
            <a:ext cx="900000" cy="900000"/>
          </a:xfrm>
          <a:prstGeom prst="ellipse">
            <a:avLst/>
          </a:prstGeom>
          <a:effectLst>
            <a:softEdge rad="0"/>
          </a:effectLst>
        </p:spPr>
      </p:pic>
      <p:sp>
        <p:nvSpPr>
          <p:cNvPr id="26" name="TekstSylinder 25"/>
          <p:cNvSpPr txBox="1"/>
          <p:nvPr/>
        </p:nvSpPr>
        <p:spPr>
          <a:xfrm>
            <a:off x="2498" y="881921"/>
            <a:ext cx="4569502" cy="400110"/>
          </a:xfrm>
          <a:prstGeom prst="rect">
            <a:avLst/>
          </a:prstGeom>
          <a:noFill/>
        </p:spPr>
        <p:txBody>
          <a:bodyPr wrap="square" rtlCol="0" anchor="ctr">
            <a:spAutoFit/>
          </a:bodyPr>
          <a:lstStyle/>
          <a:p>
            <a:pPr marL="228600" indent="-228600">
              <a:buClr>
                <a:srgbClr val="005380"/>
              </a:buClr>
              <a:buFont typeface="+mj-lt"/>
              <a:buAutoNum type="arabicPeriod" startAt="4"/>
            </a:pPr>
            <a:r>
              <a:rPr lang="nb-NO" sz="1000" dirty="0">
                <a:solidFill>
                  <a:srgbClr val="005380"/>
                </a:solidFill>
                <a:latin typeface="Arial" panose="020B0604020202020204" pitchFamily="34" charset="0"/>
                <a:cs typeface="Arial" panose="020B0604020202020204" pitchFamily="34" charset="0"/>
              </a:rPr>
              <a:t>Virksomheten skal vise samfunnsansvar i anskaffelsene.</a:t>
            </a:r>
            <a:endParaRPr lang="nb-NO" sz="1000" dirty="0"/>
          </a:p>
          <a:p>
            <a:endParaRPr lang="nb-NO" sz="1000" dirty="0">
              <a:solidFill>
                <a:srgbClr val="0053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20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10244" y="977359"/>
            <a:ext cx="1586285" cy="261610"/>
          </a:xfrm>
          <a:prstGeom prst="rect">
            <a:avLst/>
          </a:prstGeom>
          <a:noFill/>
        </p:spPr>
        <p:txBody>
          <a:bodyPr wrap="square" rtlCol="0" anchor="ctr">
            <a:spAutoFit/>
          </a:bodyPr>
          <a:lstStyle/>
          <a:p>
            <a:r>
              <a:rPr lang="nb-NO" sz="1100" dirty="0">
                <a:solidFill>
                  <a:srgbClr val="005380"/>
                </a:solidFill>
                <a:latin typeface="Arial" panose="020B0604020202020204" pitchFamily="34" charset="0"/>
                <a:cs typeface="Arial" panose="020B0604020202020204" pitchFamily="34" charset="0"/>
              </a:rPr>
              <a:t>Implementering</a:t>
            </a:r>
          </a:p>
        </p:txBody>
      </p: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4746715"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9</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sp>
        <p:nvSpPr>
          <p:cNvPr id="20" name="Plassholder for innhold 2"/>
          <p:cNvSpPr>
            <a:spLocks noGrp="1"/>
          </p:cNvSpPr>
          <p:nvPr>
            <p:ph idx="1"/>
          </p:nvPr>
        </p:nvSpPr>
        <p:spPr>
          <a:xfrm>
            <a:off x="10243" y="1238969"/>
            <a:ext cx="4569503" cy="5211085"/>
          </a:xfrm>
        </p:spPr>
        <p:txBody>
          <a:bodyPr>
            <a:noAutofit/>
          </a:bodyPr>
          <a:lstStyle/>
          <a:p>
            <a:pPr marL="0" indent="0">
              <a:lnSpc>
                <a:spcPct val="100000"/>
              </a:lnSpc>
              <a:spcBef>
                <a:spcPts val="0"/>
              </a:spcBef>
              <a:buNone/>
            </a:pPr>
            <a:r>
              <a:rPr lang="nb-NO" sz="1000" b="1" dirty="0">
                <a:latin typeface="Arial" panose="020B0604020202020204" pitchFamily="34" charset="0"/>
                <a:cs typeface="Arial" panose="020B0604020202020204" pitchFamily="34" charset="0"/>
              </a:rPr>
              <a:t>Måling og rapportering</a:t>
            </a:r>
          </a:p>
          <a:p>
            <a:pPr marL="0" indent="0">
              <a:lnSpc>
                <a:spcPct val="100000"/>
              </a:lnSpc>
              <a:spcBef>
                <a:spcPts val="0"/>
              </a:spcBef>
              <a:buNone/>
            </a:pPr>
            <a:r>
              <a:rPr lang="nb-NO" sz="1000" dirty="0">
                <a:latin typeface="Arial" panose="020B0604020202020204" pitchFamily="34" charset="0"/>
                <a:cs typeface="Arial" panose="020B0604020202020204" pitchFamily="34" charset="0"/>
              </a:rPr>
              <a:t>Anskaffelsesstrategien er vedtatt i ledermøte og gjøres kjent for alle medarbeidere. Virksomhetslederen har det overordnede ansvaret for gjennomføring av strategien. Innkjøpsavdelingen har ansvar for å koordinere arbeidet og rapportere på fremdrift. Alle ansatte har et ansvar for å bidra til at målene i strategien nås.</a:t>
            </a:r>
          </a:p>
          <a:p>
            <a:pPr marL="0" indent="0">
              <a:lnSpc>
                <a:spcPct val="100000"/>
              </a:lnSpc>
              <a:spcBef>
                <a:spcPts val="0"/>
              </a:spcBef>
              <a:buNone/>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r>
              <a:rPr lang="nb-NO" sz="1000" dirty="0">
                <a:latin typeface="Arial" panose="020B0604020202020204" pitchFamily="34" charset="0"/>
                <a:cs typeface="Arial" panose="020B0604020202020204" pitchFamily="34" charset="0"/>
              </a:rPr>
              <a:t>Anskaffelsesstrategien skal konkretiseres i en årlig handlingsplan som vedtas i ledergruppen og gjelder for påfølgende år. Innkjøpsavdelingen har ansvar for å lage handlingsplanen. Alle avdelingene skal også årlig utarbeide lokale tiltaksplaner. De lokale tiltaksplanene skal være integrert i den årlige handlingsplanen.</a:t>
            </a:r>
          </a:p>
          <a:p>
            <a:pPr marL="0" indent="0">
              <a:lnSpc>
                <a:spcPct val="100000"/>
              </a:lnSpc>
              <a:spcBef>
                <a:spcPts val="0"/>
              </a:spcBef>
              <a:buNone/>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r>
              <a:rPr lang="nb-NO" sz="1000" dirty="0">
                <a:latin typeface="Arial" panose="020B0604020202020204" pitchFamily="34" charset="0"/>
                <a:cs typeface="Arial" panose="020B0604020202020204" pitchFamily="34" charset="0"/>
              </a:rPr>
              <a:t>Virksomhetsleder følger opp strategien gjennom de ordinære </a:t>
            </a:r>
            <a:r>
              <a:rPr lang="nb-NO" sz="1000" dirty="0" err="1">
                <a:latin typeface="Arial" panose="020B0604020202020204" pitchFamily="34" charset="0"/>
                <a:cs typeface="Arial" panose="020B0604020202020204" pitchFamily="34" charset="0"/>
              </a:rPr>
              <a:t>årshjulsprosessene</a:t>
            </a:r>
            <a:r>
              <a:rPr lang="nb-NO" sz="1000" dirty="0">
                <a:latin typeface="Arial" panose="020B0604020202020204" pitchFamily="34" charset="0"/>
                <a:cs typeface="Arial" panose="020B0604020202020204" pitchFamily="34" charset="0"/>
              </a:rPr>
              <a:t> og implementerer tiltak i budsjett og økonomiplan. Rapportering på de viktigste tiltakene vil inngå i virksomhetens årsberetning. </a:t>
            </a:r>
          </a:p>
          <a:p>
            <a:pPr marL="0" indent="0">
              <a:lnSpc>
                <a:spcPct val="100000"/>
              </a:lnSpc>
              <a:spcBef>
                <a:spcPts val="0"/>
              </a:spcBef>
              <a:buNone/>
            </a:pPr>
            <a:r>
              <a:rPr lang="nb-NO" sz="1000" dirty="0">
                <a:latin typeface="Arial" panose="020B0604020202020204" pitchFamily="34" charset="0"/>
                <a:cs typeface="Arial" panose="020B0604020202020204" pitchFamily="34" charset="0"/>
              </a:rPr>
              <a:t> </a:t>
            </a:r>
          </a:p>
          <a:p>
            <a:pPr marL="0" indent="0">
              <a:lnSpc>
                <a:spcPct val="100000"/>
              </a:lnSpc>
              <a:spcBef>
                <a:spcPts val="0"/>
              </a:spcBef>
              <a:buNone/>
            </a:pPr>
            <a:r>
              <a:rPr lang="nb-NO" sz="1000" b="1" dirty="0">
                <a:latin typeface="Arial" panose="020B0604020202020204" pitchFamily="34" charset="0"/>
                <a:cs typeface="Arial" panose="020B0604020202020204" pitchFamily="34" charset="0"/>
              </a:rPr>
              <a:t>Økonomiske og administrative konsekvenser</a:t>
            </a:r>
          </a:p>
          <a:p>
            <a:pPr marL="0" indent="0">
              <a:lnSpc>
                <a:spcPct val="100000"/>
              </a:lnSpc>
              <a:spcBef>
                <a:spcPts val="0"/>
              </a:spcBef>
              <a:buNone/>
            </a:pPr>
            <a:r>
              <a:rPr lang="nb-NO" sz="1000" dirty="0">
                <a:latin typeface="Arial" panose="020B0604020202020204" pitchFamily="34" charset="0"/>
                <a:cs typeface="Arial" panose="020B0604020202020204" pitchFamily="34" charset="0"/>
              </a:rPr>
              <a:t>Det legges til grunn at virksomhetens ansatte følger strategiens føringer og gjennomfører strategiens tiltak innenfor vedtatte budsjetter i strategiperioden.</a:t>
            </a:r>
          </a:p>
          <a:p>
            <a:pPr marL="0" indent="0">
              <a:lnSpc>
                <a:spcPct val="100000"/>
              </a:lnSpc>
              <a:spcBef>
                <a:spcPts val="0"/>
              </a:spcBef>
              <a:buNone/>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r>
              <a:rPr lang="nb-NO" sz="1000" dirty="0">
                <a:latin typeface="Arial" panose="020B0604020202020204" pitchFamily="34" charset="0"/>
                <a:cs typeface="Arial" panose="020B0604020202020204" pitchFamily="34" charset="0"/>
              </a:rPr>
              <a:t>Innen kompetanseheving og digitalisering vil det være behov for konsulentbistand estimert til </a:t>
            </a:r>
            <a:r>
              <a:rPr lang="nb-NO" sz="1000" dirty="0" err="1">
                <a:latin typeface="Arial" panose="020B0604020202020204" pitchFamily="34" charset="0"/>
                <a:cs typeface="Arial" panose="020B0604020202020204" pitchFamily="34" charset="0"/>
              </a:rPr>
              <a:t>X</a:t>
            </a:r>
            <a:r>
              <a:rPr lang="nb-NO" sz="1000" dirty="0">
                <a:latin typeface="Arial" panose="020B0604020202020204" pitchFamily="34" charset="0"/>
                <a:cs typeface="Arial" panose="020B0604020202020204" pitchFamily="34" charset="0"/>
              </a:rPr>
              <a:t> kr i 2017. Det skal årlig øremerkes </a:t>
            </a:r>
            <a:r>
              <a:rPr lang="nb-NO" sz="1000" dirty="0" err="1">
                <a:latin typeface="Arial" panose="020B0604020202020204" pitchFamily="34" charset="0"/>
                <a:cs typeface="Arial" panose="020B0604020202020204" pitchFamily="34" charset="0"/>
              </a:rPr>
              <a:t>X</a:t>
            </a:r>
            <a:r>
              <a:rPr lang="nb-NO" sz="1000" dirty="0">
                <a:latin typeface="Arial" panose="020B0604020202020204" pitchFamily="34" charset="0"/>
                <a:cs typeface="Arial" panose="020B0604020202020204" pitchFamily="34" charset="0"/>
              </a:rPr>
              <a:t> kr per ansatt til opplæring. I 2017 og etterfølgende år må det påregnes et foreløpig ukjent beløp til anskaffelse og løpende bruk av elektroniske verktøy. Avhengig av antall brukere de elektroniske verktøyene vil få, vil det være en internkostnad knyttet til innføring, opplæring og oppfølging. En styrket rådgivning og bistand til oppfølging av anskaffelser og kontrakter vil kreve allokering av ressurser. Gevinstene i form av bedre måloppnåelse vil sannsynligvis langt overstige kostnadene over tid, men de vil nok være enklere å sannsynliggjøre enn å bevise. </a:t>
            </a:r>
          </a:p>
        </p:txBody>
      </p:sp>
      <p:sp>
        <p:nvSpPr>
          <p:cNvPr id="22" name="Plassholder for innhold 2"/>
          <p:cNvSpPr txBox="1">
            <a:spLocks/>
          </p:cNvSpPr>
          <p:nvPr/>
        </p:nvSpPr>
        <p:spPr>
          <a:xfrm>
            <a:off x="4574497" y="1238969"/>
            <a:ext cx="4569503" cy="4733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b-NO" sz="1000" b="1" dirty="0">
                <a:latin typeface="Arial" panose="020B0604020202020204" pitchFamily="34" charset="0"/>
                <a:cs typeface="Arial" panose="020B0604020202020204" pitchFamily="34" charset="0"/>
              </a:rPr>
              <a:t>Kritiske suksessfaktorer</a:t>
            </a:r>
          </a:p>
          <a:p>
            <a:pPr marL="0" indent="0">
              <a:spcBef>
                <a:spcPts val="0"/>
              </a:spcBef>
              <a:buNone/>
            </a:pPr>
            <a:r>
              <a:rPr lang="nb-NO" sz="1000" dirty="0">
                <a:latin typeface="Arial" panose="020B0604020202020204" pitchFamily="34" charset="0"/>
                <a:cs typeface="Arial" panose="020B0604020202020204" pitchFamily="34" charset="0"/>
              </a:rPr>
              <a:t>For å lykkes med implementering av strategien er det behov for at: </a:t>
            </a:r>
          </a:p>
          <a:p>
            <a:pPr>
              <a:spcBef>
                <a:spcPts val="0"/>
              </a:spcBef>
            </a:pPr>
            <a:r>
              <a:rPr lang="nb-NO" sz="1000" dirty="0">
                <a:latin typeface="Arial" panose="020B0604020202020204" pitchFamily="34" charset="0"/>
                <a:cs typeface="Arial" panose="020B0604020202020204" pitchFamily="34" charset="0"/>
              </a:rPr>
              <a:t>anskaffelsesstrategien er forankret fra topp til bunn i virksomheten. </a:t>
            </a:r>
          </a:p>
          <a:p>
            <a:pPr>
              <a:spcBef>
                <a:spcPts val="0"/>
              </a:spcBef>
            </a:pPr>
            <a:r>
              <a:rPr lang="nb-NO" sz="1000" dirty="0">
                <a:latin typeface="Arial" panose="020B0604020202020204" pitchFamily="34" charset="0"/>
                <a:cs typeface="Arial" panose="020B0604020202020204" pitchFamily="34" charset="0"/>
              </a:rPr>
              <a:t>alle anskaffelser gjennomføres i henhold til gjeldende regelverk og interne rutiner, og at kontrakter etterleves. </a:t>
            </a:r>
          </a:p>
          <a:p>
            <a:pPr>
              <a:spcBef>
                <a:spcPts val="0"/>
              </a:spcBef>
            </a:pPr>
            <a:r>
              <a:rPr lang="nb-NO" sz="1000" dirty="0">
                <a:latin typeface="Arial" panose="020B0604020202020204" pitchFamily="34" charset="0"/>
                <a:cs typeface="Arial" panose="020B0604020202020204" pitchFamily="34" charset="0"/>
              </a:rPr>
              <a:t>det frigjøres ressurser i anskaffelsesfunksjonen til gjennomføring av utviklingsoppgaver og implementering av tiltak. Dette gjøres gjennom å: </a:t>
            </a:r>
          </a:p>
          <a:p>
            <a:pPr lvl="1">
              <a:spcBef>
                <a:spcPts val="0"/>
              </a:spcBef>
            </a:pPr>
            <a:r>
              <a:rPr lang="nb-NO" sz="1000" dirty="0">
                <a:latin typeface="Arial" panose="020B0604020202020204" pitchFamily="34" charset="0"/>
                <a:cs typeface="Arial" panose="020B0604020202020204" pitchFamily="34" charset="0"/>
              </a:rPr>
              <a:t>utnytte kompetanse hos ressurspersoner i øvrige avdelinger og enheter som allerede gjennomfører anskaffelsesrelaterte oppgaver </a:t>
            </a:r>
          </a:p>
          <a:p>
            <a:pPr lvl="1">
              <a:spcBef>
                <a:spcPts val="0"/>
              </a:spcBef>
            </a:pPr>
            <a:r>
              <a:rPr lang="nb-NO" sz="1000" dirty="0">
                <a:latin typeface="Arial" panose="020B0604020202020204" pitchFamily="34" charset="0"/>
                <a:cs typeface="Arial" panose="020B0604020202020204" pitchFamily="34" charset="0"/>
              </a:rPr>
              <a:t>forenkle og effektivisere saksbehandling </a:t>
            </a:r>
          </a:p>
          <a:p>
            <a:pPr lvl="1">
              <a:spcBef>
                <a:spcPts val="0"/>
              </a:spcBef>
            </a:pPr>
            <a:r>
              <a:rPr lang="nb-NO" sz="1000" dirty="0">
                <a:latin typeface="Arial" panose="020B0604020202020204" pitchFamily="34" charset="0"/>
                <a:cs typeface="Arial" panose="020B0604020202020204" pitchFamily="34" charset="0"/>
              </a:rPr>
              <a:t>legge til rette for å benytte eksterne ressurser ved behov </a:t>
            </a:r>
          </a:p>
          <a:p>
            <a:pPr lvl="1">
              <a:spcBef>
                <a:spcPts val="0"/>
              </a:spcBef>
            </a:pPr>
            <a:r>
              <a:rPr lang="nb-NO" sz="1000" dirty="0">
                <a:latin typeface="Arial" panose="020B0604020202020204" pitchFamily="34" charset="0"/>
                <a:cs typeface="Arial" panose="020B0604020202020204" pitchFamily="34" charset="0"/>
              </a:rPr>
              <a:t>innføre digitale anskaffelsesprosesser</a:t>
            </a:r>
          </a:p>
          <a:p>
            <a:pPr>
              <a:spcBef>
                <a:spcPts val="0"/>
              </a:spcBef>
            </a:pPr>
            <a:r>
              <a:rPr lang="nb-NO" sz="1000" dirty="0">
                <a:latin typeface="Arial" panose="020B0604020202020204" pitchFamily="34" charset="0"/>
                <a:cs typeface="Arial" panose="020B0604020202020204" pitchFamily="34" charset="0"/>
              </a:rPr>
              <a:t>informasjon om strategien kommuniseres ut til hele virksomheten og at det rapporteres på måloppnåelse </a:t>
            </a:r>
          </a:p>
          <a:p>
            <a:pPr>
              <a:spcBef>
                <a:spcPts val="0"/>
              </a:spcBef>
            </a:pPr>
            <a:r>
              <a:rPr lang="nb-NO" sz="1000" dirty="0">
                <a:latin typeface="Arial" panose="020B0604020202020204" pitchFamily="34" charset="0"/>
                <a:cs typeface="Arial" panose="020B0604020202020204" pitchFamily="34" charset="0"/>
              </a:rPr>
              <a:t>handlingsplanen inneholder konkrete tiltak, kvantifiserbare mål, klare frister og definerte ressursbehov </a:t>
            </a:r>
          </a:p>
          <a:p>
            <a:pPr>
              <a:spcBef>
                <a:spcPts val="0"/>
              </a:spcBef>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r>
              <a:rPr lang="nb-NO" sz="1000" b="1" dirty="0">
                <a:latin typeface="Arial" panose="020B0604020202020204" pitchFamily="34" charset="0"/>
                <a:cs typeface="Arial" panose="020B0604020202020204" pitchFamily="34" charset="0"/>
              </a:rPr>
              <a:t>Gevinstrealisering</a:t>
            </a:r>
          </a:p>
          <a:p>
            <a:pPr marL="0" indent="0">
              <a:lnSpc>
                <a:spcPct val="100000"/>
              </a:lnSpc>
              <a:spcBef>
                <a:spcPts val="0"/>
              </a:spcBef>
              <a:buNone/>
            </a:pPr>
            <a:r>
              <a:rPr lang="nb-NO" sz="1000" dirty="0">
                <a:latin typeface="Arial" panose="020B0604020202020204" pitchFamily="34" charset="0"/>
                <a:cs typeface="Arial" panose="020B0604020202020204" pitchFamily="34" charset="0"/>
              </a:rPr>
              <a:t>Ved strategiens utløp skal oppnådde fordeler og effekter dokumenteres.</a:t>
            </a:r>
          </a:p>
          <a:p>
            <a:pPr marL="0" indent="0">
              <a:lnSpc>
                <a:spcPct val="100000"/>
              </a:lnSpc>
              <a:spcBef>
                <a:spcPts val="0"/>
              </a:spcBef>
              <a:buNone/>
            </a:pPr>
            <a:endParaRPr lang="nb-NO" sz="1000" b="1" dirty="0">
              <a:latin typeface="Arial" panose="020B0604020202020204" pitchFamily="34" charset="0"/>
              <a:cs typeface="Arial" panose="020B0604020202020204" pitchFamily="34" charset="0"/>
            </a:endParaRPr>
          </a:p>
          <a:p>
            <a:pPr marL="0" indent="0">
              <a:lnSpc>
                <a:spcPct val="100000"/>
              </a:lnSpc>
              <a:spcBef>
                <a:spcPts val="0"/>
              </a:spcBef>
              <a:buNone/>
            </a:pPr>
            <a:r>
              <a:rPr lang="nb-NO" sz="1000" b="1" dirty="0">
                <a:latin typeface="Arial" panose="020B0604020202020204" pitchFamily="34" charset="0"/>
                <a:cs typeface="Arial" panose="020B0604020202020204" pitchFamily="34" charset="0"/>
              </a:rPr>
              <a:t>Tilgjengeliggjøring av strategi</a:t>
            </a:r>
          </a:p>
          <a:p>
            <a:pPr marL="0" indent="0">
              <a:lnSpc>
                <a:spcPct val="100000"/>
              </a:lnSpc>
              <a:spcBef>
                <a:spcPts val="0"/>
              </a:spcBef>
              <a:buNone/>
            </a:pPr>
            <a:r>
              <a:rPr lang="nb-NO" sz="1000" dirty="0">
                <a:latin typeface="Arial" panose="020B0604020202020204" pitchFamily="34" charset="0"/>
                <a:cs typeface="Arial" panose="020B0604020202020204" pitchFamily="34" charset="0"/>
              </a:rPr>
              <a:t>Strategien vil bli publisert på virksomhetens nettsider og på </a:t>
            </a:r>
            <a:r>
              <a:rPr lang="nb-NO" sz="1000" dirty="0" err="1">
                <a:latin typeface="Arial" panose="020B0604020202020204" pitchFamily="34" charset="0"/>
                <a:cs typeface="Arial" panose="020B0604020202020204" pitchFamily="34" charset="0"/>
              </a:rPr>
              <a:t>Doffin</a:t>
            </a:r>
            <a:r>
              <a:rPr lang="nb-NO" sz="1000" dirty="0">
                <a:latin typeface="Arial" panose="020B0604020202020204" pitchFamily="34" charset="0"/>
                <a:cs typeface="Arial" panose="020B0604020202020204" pitchFamily="34" charset="0"/>
              </a:rPr>
              <a:t> under virksomhetens profil.</a:t>
            </a:r>
          </a:p>
          <a:p>
            <a:pPr marL="0" indent="0">
              <a:spcBef>
                <a:spcPts val="0"/>
              </a:spcBef>
              <a:buNone/>
            </a:pPr>
            <a:endParaRPr lang="nb-NO" sz="1000" dirty="0">
              <a:latin typeface="Arial" panose="020B0604020202020204" pitchFamily="34" charset="0"/>
              <a:cs typeface="Arial" panose="020B0604020202020204" pitchFamily="34" charset="0"/>
            </a:endParaRPr>
          </a:p>
          <a:p>
            <a:pPr>
              <a:spcBef>
                <a:spcPts val="0"/>
              </a:spcBef>
            </a:pPr>
            <a:endParaRPr lang="nb-NO" sz="1000" dirty="0">
              <a:latin typeface="Arial" panose="020B0604020202020204" pitchFamily="34" charset="0"/>
              <a:cs typeface="Arial" panose="020B0604020202020204" pitchFamily="34" charset="0"/>
            </a:endParaRPr>
          </a:p>
          <a:p>
            <a:pPr marL="0" indent="0">
              <a:spcBef>
                <a:spcPts val="0"/>
              </a:spcBef>
              <a:buNone/>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nb-NO" sz="1000" b="1"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nb-NO" sz="10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b-NO" sz="10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b-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469989"/>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43C10D281D89E4DBC529C20D0304896" ma:contentTypeVersion="2" ma:contentTypeDescription="Opprett et nytt dokument." ma:contentTypeScope="" ma:versionID="92cc8f75431e03caf9cff94c95617116">
  <xsd:schema xmlns:xsd="http://www.w3.org/2001/XMLSchema" xmlns:xs="http://www.w3.org/2001/XMLSchema" xmlns:p="http://schemas.microsoft.com/office/2006/metadata/properties" xmlns:ns2="df6e2342-be6e-483e-9866-3f7acbbfe6aa" targetNamespace="http://schemas.microsoft.com/office/2006/metadata/properties" ma:root="true" ma:fieldsID="94355fa3ffa6c36810702ba00492aa9f" ns2:_="">
    <xsd:import namespace="df6e2342-be6e-483e-9866-3f7acbbfe6a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e2342-be6e-483e-9866-3f7acbbfe6aa"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2A398F-E4E4-4729-A75F-544F7C11BA57}">
  <ds:schemaRefs>
    <ds:schemaRef ds:uri="http://purl.org/dc/elements/1.1/"/>
    <ds:schemaRef ds:uri="http://schemas.microsoft.com/office/infopath/2007/PartnerControls"/>
    <ds:schemaRef ds:uri="http://schemas.openxmlformats.org/package/2006/metadata/core-properties"/>
    <ds:schemaRef ds:uri="http://purl.org/dc/terms/"/>
    <ds:schemaRef ds:uri="df6e2342-be6e-483e-9866-3f7acbbfe6aa"/>
    <ds:schemaRef ds:uri="http://schemas.microsoft.com/office/2006/metadata/properties"/>
    <ds:schemaRef ds:uri="http://schemas.microsoft.com/office/2006/documentManagement/types"/>
    <ds:schemaRef ds:uri="http://purl.org/dc/dcmitype/"/>
    <ds:schemaRef ds:uri="http://www.w3.org/XML/1998/namespace"/>
  </ds:schemaRefs>
</ds:datastoreItem>
</file>

<file path=customXml/itemProps2.xml><?xml version="1.0" encoding="utf-8"?>
<ds:datastoreItem xmlns:ds="http://schemas.openxmlformats.org/officeDocument/2006/customXml" ds:itemID="{91B85766-C5F2-459B-B6E7-686437EE1C0C}">
  <ds:schemaRefs>
    <ds:schemaRef ds:uri="http://schemas.microsoft.com/sharepoint/v3/contenttype/forms"/>
  </ds:schemaRefs>
</ds:datastoreItem>
</file>

<file path=customXml/itemProps3.xml><?xml version="1.0" encoding="utf-8"?>
<ds:datastoreItem xmlns:ds="http://schemas.openxmlformats.org/officeDocument/2006/customXml" ds:itemID="{A7A8010A-F08F-4773-9C7D-06ECF49CDE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6e2342-be6e-483e-9866-3f7acbbfe6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4430</TotalTime>
  <Words>1644</Words>
  <Application>Microsoft Office PowerPoint</Application>
  <PresentationFormat>Skjermfremvisning (4:3)</PresentationFormat>
  <Paragraphs>247</Paragraphs>
  <Slides>9</Slides>
  <Notes>8</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9</vt:i4>
      </vt:variant>
    </vt:vector>
  </HeadingPairs>
  <TitlesOfParts>
    <vt:vector size="13" baseType="lpstr">
      <vt:lpstr>Arial</vt:lpstr>
      <vt:lpstr>Calibri</vt:lpstr>
      <vt:lpstr>Calibri Light</vt:lpstr>
      <vt:lpstr>Office-tema</vt:lpstr>
      <vt:lpstr>Virksomhet X anskaffelsesstrategi</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DIFI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Anskaffelser i Virksomhet</dc:title>
  <dc:creator>Kihl, Christine</dc:creator>
  <cp:lastModifiedBy>Kihl, Christine</cp:lastModifiedBy>
  <cp:revision>254</cp:revision>
  <cp:lastPrinted>2015-09-22T06:36:08Z</cp:lastPrinted>
  <dcterms:created xsi:type="dcterms:W3CDTF">2015-05-12T11:42:57Z</dcterms:created>
  <dcterms:modified xsi:type="dcterms:W3CDTF">2016-12-22T11:06:32Z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0x010100243C10D281D89E4DBC529C20D0304896</vt:lpwstr>
  </property>
</Properties>
</file>