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73">
  <p:sldMasterIdLst>
    <p:sldMasterId id="2147483651" r:id="rId1"/>
  </p:sldMasterIdLst>
  <p:notesMasterIdLst>
    <p:notesMasterId r:id="rId22"/>
  </p:notesMasterIdLst>
  <p:handoutMasterIdLst>
    <p:handoutMasterId r:id="rId23"/>
  </p:handoutMasterIdLst>
  <p:sldIdLst>
    <p:sldId id="465" r:id="rId2"/>
    <p:sldId id="451" r:id="rId3"/>
    <p:sldId id="453" r:id="rId4"/>
    <p:sldId id="454" r:id="rId5"/>
    <p:sldId id="467" r:id="rId6"/>
    <p:sldId id="455" r:id="rId7"/>
    <p:sldId id="456" r:id="rId8"/>
    <p:sldId id="457" r:id="rId9"/>
    <p:sldId id="468" r:id="rId10"/>
    <p:sldId id="458" r:id="rId11"/>
    <p:sldId id="459" r:id="rId12"/>
    <p:sldId id="460" r:id="rId13"/>
    <p:sldId id="461" r:id="rId14"/>
    <p:sldId id="462" r:id="rId15"/>
    <p:sldId id="463" r:id="rId16"/>
    <p:sldId id="464" r:id="rId17"/>
    <p:sldId id="470" r:id="rId18"/>
    <p:sldId id="473" r:id="rId19"/>
    <p:sldId id="474" r:id="rId20"/>
    <p:sldId id="426" r:id="rId21"/>
  </p:sldIdLst>
  <p:sldSz cx="9144000" cy="6858000" type="screen4x3"/>
  <p:notesSz cx="6669088" cy="9872663"/>
  <p:defaultTextStyle>
    <a:defPPr>
      <a:defRPr lang="nb-NO"/>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1C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49" autoAdjust="0"/>
    <p:restoredTop sz="77660" autoAdjust="0"/>
  </p:normalViewPr>
  <p:slideViewPr>
    <p:cSldViewPr snapToGrid="0">
      <p:cViewPr>
        <p:scale>
          <a:sx n="110" d="100"/>
          <a:sy n="110" d="100"/>
        </p:scale>
        <p:origin x="-1644" y="-2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3834" y="-336"/>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TRH-S16\Oppdrag\2012%20Oppdrag\Prosjektledelse\6120992%20LCC%20kursutvikling%20for%20DIFI\7-PROD\LCC%20foredrag\Figurer.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Statsbygg</a:t>
            </a:r>
            <a:r>
              <a:rPr lang="en-US" dirty="0" smtClean="0"/>
              <a:t>, 1993</a:t>
            </a:r>
            <a:endParaRPr lang="en-US" dirty="0"/>
          </a:p>
        </c:rich>
      </c:tx>
      <c:layout/>
      <c:overlay val="0"/>
    </c:title>
    <c:autoTitleDeleted val="0"/>
    <c:plotArea>
      <c:layout/>
      <c:pieChart>
        <c:varyColors val="1"/>
        <c:ser>
          <c:idx val="0"/>
          <c:order val="0"/>
          <c:tx>
            <c:strRef>
              <c:f>Nøkkeltall!$D$6</c:f>
              <c:strCache>
                <c:ptCount val="1"/>
                <c:pt idx="0">
                  <c:v>Bok 1, 1993</c:v>
                </c:pt>
              </c:strCache>
            </c:strRef>
          </c:tx>
          <c:spPr>
            <a:ln>
              <a:solidFill>
                <a:schemeClr val="accent1"/>
              </a:solidFill>
            </a:ln>
          </c:spPr>
          <c:dLbls>
            <c:dLblPos val="outEnd"/>
            <c:showLegendKey val="0"/>
            <c:showVal val="1"/>
            <c:showCatName val="0"/>
            <c:showSerName val="0"/>
            <c:showPercent val="0"/>
            <c:showBubbleSize val="0"/>
            <c:showLeaderLines val="1"/>
          </c:dLbls>
          <c:cat>
            <c:strRef>
              <c:f>Nøkkeltall!$C$7:$C$11</c:f>
              <c:strCache>
                <c:ptCount val="5"/>
                <c:pt idx="0">
                  <c:v>Forvaltning</c:v>
                </c:pt>
                <c:pt idx="1">
                  <c:v>Løpende drift</c:v>
                </c:pt>
                <c:pt idx="2">
                  <c:v>Renhold</c:v>
                </c:pt>
                <c:pt idx="3">
                  <c:v>Energi</c:v>
                </c:pt>
                <c:pt idx="4">
                  <c:v>Vedlikehold</c:v>
                </c:pt>
              </c:strCache>
            </c:strRef>
          </c:cat>
          <c:val>
            <c:numRef>
              <c:f>Nøkkeltall!$D$7:$D$11</c:f>
              <c:numCache>
                <c:formatCode>0%</c:formatCode>
                <c:ptCount val="5"/>
                <c:pt idx="0">
                  <c:v>0.15</c:v>
                </c:pt>
                <c:pt idx="1">
                  <c:v>0.18</c:v>
                </c:pt>
                <c:pt idx="2">
                  <c:v>0.27</c:v>
                </c:pt>
                <c:pt idx="3">
                  <c:v>0.23</c:v>
                </c:pt>
                <c:pt idx="4">
                  <c:v>0.17</c:v>
                </c:pt>
              </c:numCache>
            </c:numRef>
          </c:val>
        </c:ser>
        <c:ser>
          <c:idx val="1"/>
          <c:order val="1"/>
          <c:tx>
            <c:strRef>
              <c:f>Nøkkeltall!$E$6</c:f>
              <c:strCache>
                <c:ptCount val="1"/>
                <c:pt idx="0">
                  <c:v>NTFK 2011</c:v>
                </c:pt>
              </c:strCache>
            </c:strRef>
          </c:tx>
          <c:cat>
            <c:strRef>
              <c:f>Nøkkeltall!$C$7:$C$11</c:f>
              <c:strCache>
                <c:ptCount val="5"/>
                <c:pt idx="0">
                  <c:v>Forvaltning</c:v>
                </c:pt>
                <c:pt idx="1">
                  <c:v>Løpende drift</c:v>
                </c:pt>
                <c:pt idx="2">
                  <c:v>Renhold</c:v>
                </c:pt>
                <c:pt idx="3">
                  <c:v>Energi</c:v>
                </c:pt>
                <c:pt idx="4">
                  <c:v>Vedlikehold</c:v>
                </c:pt>
              </c:strCache>
            </c:strRef>
          </c:cat>
          <c:val>
            <c:numRef>
              <c:f>Nøkkeltall!$E$7:$E$11</c:f>
              <c:numCache>
                <c:formatCode>0%</c:formatCode>
                <c:ptCount val="5"/>
                <c:pt idx="0">
                  <c:v>0.11205976520811099</c:v>
                </c:pt>
                <c:pt idx="1">
                  <c:v>0.24546424759871932</c:v>
                </c:pt>
                <c:pt idx="2">
                  <c:v>0.37673425827107787</c:v>
                </c:pt>
                <c:pt idx="3">
                  <c:v>0.1942369263607257</c:v>
                </c:pt>
                <c:pt idx="4">
                  <c:v>7.1504802561366057E-2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Nord -</a:t>
            </a:r>
            <a:r>
              <a:rPr lang="en-US" dirty="0" err="1" smtClean="0"/>
              <a:t>Trøndelag</a:t>
            </a:r>
            <a:r>
              <a:rPr lang="en-US" dirty="0" smtClean="0"/>
              <a:t> </a:t>
            </a:r>
          </a:p>
          <a:p>
            <a:pPr>
              <a:defRPr/>
            </a:pPr>
            <a:r>
              <a:rPr lang="en-US" dirty="0" err="1" smtClean="0"/>
              <a:t>Fylkeskommune</a:t>
            </a:r>
            <a:r>
              <a:rPr lang="en-US" dirty="0" smtClean="0"/>
              <a:t>,  2011</a:t>
            </a:r>
            <a:endParaRPr lang="en-US" dirty="0"/>
          </a:p>
        </c:rich>
      </c:tx>
      <c:layout>
        <c:manualLayout>
          <c:xMode val="edge"/>
          <c:yMode val="edge"/>
          <c:x val="0.22903477690288718"/>
          <c:y val="1.3888888888888888E-2"/>
        </c:manualLayout>
      </c:layout>
      <c:overlay val="0"/>
    </c:title>
    <c:autoTitleDeleted val="0"/>
    <c:plotArea>
      <c:layout/>
      <c:pieChart>
        <c:varyColors val="1"/>
        <c:ser>
          <c:idx val="1"/>
          <c:order val="0"/>
          <c:tx>
            <c:strRef>
              <c:f>Nøkkeltall!$E$6</c:f>
              <c:strCache>
                <c:ptCount val="1"/>
                <c:pt idx="0">
                  <c:v>NTFK 2011</c:v>
                </c:pt>
              </c:strCache>
            </c:strRef>
          </c:tx>
          <c:spPr>
            <a:ln>
              <a:solidFill>
                <a:schemeClr val="accent1"/>
              </a:solidFill>
            </a:ln>
          </c:spPr>
          <c:dLbls>
            <c:dLblPos val="outEnd"/>
            <c:showLegendKey val="0"/>
            <c:showVal val="1"/>
            <c:showCatName val="0"/>
            <c:showSerName val="0"/>
            <c:showPercent val="0"/>
            <c:showBubbleSize val="0"/>
            <c:showLeaderLines val="1"/>
          </c:dLbls>
          <c:cat>
            <c:strRef>
              <c:f>Nøkkeltall!$C$7:$C$11</c:f>
              <c:strCache>
                <c:ptCount val="5"/>
                <c:pt idx="0">
                  <c:v>Forvaltning</c:v>
                </c:pt>
                <c:pt idx="1">
                  <c:v>Løpende drift</c:v>
                </c:pt>
                <c:pt idx="2">
                  <c:v>Renhold</c:v>
                </c:pt>
                <c:pt idx="3">
                  <c:v>Energi</c:v>
                </c:pt>
                <c:pt idx="4">
                  <c:v>Vedlikehold</c:v>
                </c:pt>
              </c:strCache>
            </c:strRef>
          </c:cat>
          <c:val>
            <c:numRef>
              <c:f>Nøkkeltall!$E$7:$E$11</c:f>
              <c:numCache>
                <c:formatCode>0%</c:formatCode>
                <c:ptCount val="5"/>
                <c:pt idx="0">
                  <c:v>0.11205976520811099</c:v>
                </c:pt>
                <c:pt idx="1">
                  <c:v>0.24546424759871932</c:v>
                </c:pt>
                <c:pt idx="2">
                  <c:v>0.37673425827107787</c:v>
                </c:pt>
                <c:pt idx="3">
                  <c:v>0.1942369263607257</c:v>
                </c:pt>
                <c:pt idx="4">
                  <c:v>7.1504802561366057E-2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7" charset="0"/>
              </a:defRPr>
            </a:lvl1pPr>
          </a:lstStyle>
          <a:p>
            <a:pPr>
              <a:defRPr/>
            </a:pPr>
            <a:endParaRPr lang="en-US"/>
          </a:p>
        </p:txBody>
      </p:sp>
      <p:sp>
        <p:nvSpPr>
          <p:cNvPr id="3" name="Date Placeholder 2"/>
          <p:cNvSpPr>
            <a:spLocks noGrp="1"/>
          </p:cNvSpPr>
          <p:nvPr>
            <p:ph type="dt" sz="quarter" idx="1"/>
          </p:nvPr>
        </p:nvSpPr>
        <p:spPr>
          <a:xfrm>
            <a:off x="3777607" y="1"/>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7" charset="0"/>
              </a:defRPr>
            </a:lvl1pPr>
          </a:lstStyle>
          <a:p>
            <a:pPr>
              <a:defRPr/>
            </a:pPr>
            <a:fld id="{97CBC800-E917-4BA6-AE83-1FCD9D4A6D80}" type="datetime1">
              <a:rPr lang="nb-NO"/>
              <a:pPr>
                <a:defRPr/>
              </a:pPr>
              <a:t>02.12.2013</a:t>
            </a:fld>
            <a:endParaRPr lang="nb-NO"/>
          </a:p>
        </p:txBody>
      </p:sp>
      <p:sp>
        <p:nvSpPr>
          <p:cNvPr id="4" name="Footer Placeholder 3"/>
          <p:cNvSpPr>
            <a:spLocks noGrp="1"/>
          </p:cNvSpPr>
          <p:nvPr>
            <p:ph type="ftr" sz="quarter" idx="2"/>
          </p:nvPr>
        </p:nvSpPr>
        <p:spPr>
          <a:xfrm>
            <a:off x="0" y="9377317"/>
            <a:ext cx="2889938" cy="493633"/>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7" charset="0"/>
              </a:defRPr>
            </a:lvl1pPr>
          </a:lstStyle>
          <a:p>
            <a:pPr>
              <a:defRPr/>
            </a:pPr>
            <a:endParaRPr lang="en-US"/>
          </a:p>
        </p:txBody>
      </p:sp>
      <p:sp>
        <p:nvSpPr>
          <p:cNvPr id="5" name="Slide Number Placeholder 4"/>
          <p:cNvSpPr>
            <a:spLocks noGrp="1"/>
          </p:cNvSpPr>
          <p:nvPr>
            <p:ph type="sldNum" sz="quarter" idx="3"/>
          </p:nvPr>
        </p:nvSpPr>
        <p:spPr>
          <a:xfrm>
            <a:off x="3777607" y="9377317"/>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7" charset="0"/>
              </a:defRPr>
            </a:lvl1pPr>
          </a:lstStyle>
          <a:p>
            <a:pPr>
              <a:defRPr/>
            </a:pPr>
            <a:fld id="{F69E413C-3671-4CE7-B6AA-AC4A330D9FB0}" type="slidenum">
              <a:rPr lang="nb-NO"/>
              <a:pPr>
                <a:defRPr/>
              </a:pPr>
              <a:t>‹#›</a:t>
            </a:fld>
            <a:endParaRPr lang="nb-NO"/>
          </a:p>
        </p:txBody>
      </p:sp>
    </p:spTree>
    <p:extLst>
      <p:ext uri="{BB962C8B-B14F-4D97-AF65-F5344CB8AC3E}">
        <p14:creationId xmlns:p14="http://schemas.microsoft.com/office/powerpoint/2010/main" val="4154606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3633"/>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7" charset="0"/>
              </a:defRPr>
            </a:lvl1pPr>
          </a:lstStyle>
          <a:p>
            <a:pPr>
              <a:defRPr/>
            </a:pPr>
            <a:endParaRPr lang="en-US"/>
          </a:p>
        </p:txBody>
      </p:sp>
      <p:sp>
        <p:nvSpPr>
          <p:cNvPr id="3" name="Date Placeholder 2"/>
          <p:cNvSpPr>
            <a:spLocks noGrp="1"/>
          </p:cNvSpPr>
          <p:nvPr>
            <p:ph type="dt" idx="1"/>
          </p:nvPr>
        </p:nvSpPr>
        <p:spPr>
          <a:xfrm>
            <a:off x="3777607" y="1"/>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7" charset="0"/>
              </a:defRPr>
            </a:lvl1pPr>
          </a:lstStyle>
          <a:p>
            <a:pPr>
              <a:defRPr/>
            </a:pPr>
            <a:fld id="{DD4D1C23-B63B-4E2C-8074-8430BAA4F6A7}" type="datetime1">
              <a:rPr lang="nb-NO"/>
              <a:pPr>
                <a:defRPr/>
              </a:pPr>
              <a:t>02.12.2013</a:t>
            </a:fld>
            <a:endParaRPr lang="nb-NO"/>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b-NO" noProof="0" smtClean="0"/>
          </a:p>
        </p:txBody>
      </p:sp>
      <p:sp>
        <p:nvSpPr>
          <p:cNvPr id="5" name="Notes Placeholder 4"/>
          <p:cNvSpPr>
            <a:spLocks noGrp="1"/>
          </p:cNvSpPr>
          <p:nvPr>
            <p:ph type="body" sz="quarter" idx="3"/>
          </p:nvPr>
        </p:nvSpPr>
        <p:spPr>
          <a:xfrm>
            <a:off x="666909" y="4689515"/>
            <a:ext cx="5335270" cy="4442698"/>
          </a:xfrm>
          <a:prstGeom prst="rect">
            <a:avLst/>
          </a:prstGeom>
        </p:spPr>
        <p:txBody>
          <a:bodyPr vert="horz" wrap="square" lIns="91440" tIns="45720" rIns="91440" bIns="45720" numCol="1" anchor="t" anchorCtr="0" compatLnSpc="1">
            <a:prstTxWarp prst="textNoShape">
              <a:avLst/>
            </a:prstTxWarp>
            <a:normAutofit/>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6" name="Footer Placeholder 5"/>
          <p:cNvSpPr>
            <a:spLocks noGrp="1"/>
          </p:cNvSpPr>
          <p:nvPr>
            <p:ph type="ftr" sz="quarter" idx="4"/>
          </p:nvPr>
        </p:nvSpPr>
        <p:spPr>
          <a:xfrm>
            <a:off x="0" y="9377317"/>
            <a:ext cx="2889938" cy="493633"/>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7" charset="0"/>
              </a:defRPr>
            </a:lvl1pPr>
          </a:lstStyle>
          <a:p>
            <a:pPr>
              <a:defRPr/>
            </a:pPr>
            <a:endParaRPr lang="en-US"/>
          </a:p>
        </p:txBody>
      </p:sp>
      <p:sp>
        <p:nvSpPr>
          <p:cNvPr id="7" name="Slide Number Placeholder 6"/>
          <p:cNvSpPr>
            <a:spLocks noGrp="1"/>
          </p:cNvSpPr>
          <p:nvPr>
            <p:ph type="sldNum" sz="quarter" idx="5"/>
          </p:nvPr>
        </p:nvSpPr>
        <p:spPr>
          <a:xfrm>
            <a:off x="1613527" y="9379030"/>
            <a:ext cx="2889938" cy="493633"/>
          </a:xfrm>
          <a:prstGeom prst="rect">
            <a:avLst/>
          </a:prstGeom>
        </p:spPr>
        <p:txBody>
          <a:bodyPr vert="horz" wrap="square" lIns="91440" tIns="45720" rIns="91440" bIns="45720" numCol="1" anchor="b" anchorCtr="0" compatLnSpc="1">
            <a:prstTxWarp prst="textNoShape">
              <a:avLst/>
            </a:prstTxWarp>
          </a:bodyPr>
          <a:lstStyle>
            <a:lvl1pPr algn="ctr">
              <a:defRPr sz="1200" smtClean="0">
                <a:latin typeface="Calibri" pitchFamily="37" charset="0"/>
              </a:defRPr>
            </a:lvl1pPr>
          </a:lstStyle>
          <a:p>
            <a:pPr>
              <a:defRPr/>
            </a:pPr>
            <a:fld id="{B7C393BB-F1B5-4B7E-9E9D-BE93C51B5314}" type="slidenum">
              <a:rPr lang="nb-NO" smtClean="0"/>
              <a:pPr>
                <a:defRPr/>
              </a:pPr>
              <a:t>‹#›</a:t>
            </a:fld>
            <a:endParaRPr lang="nb-NO"/>
          </a:p>
        </p:txBody>
      </p:sp>
    </p:spTree>
    <p:extLst>
      <p:ext uri="{BB962C8B-B14F-4D97-AF65-F5344CB8AC3E}">
        <p14:creationId xmlns:p14="http://schemas.microsoft.com/office/powerpoint/2010/main" val="386544690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nskaffelser.no/art/bygg-anlegg-eiendom/bae-tema/livssykluskostnader-bae/lcc-basisku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lccforum.no/2013/01/klassikere-innen-arskostnader-og-lcc-na-tilgjengeli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undervisningsbygg.oslo.kommune.no/kravspesifikasjon_for_skoleanlegg/"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nb-NO" b="1" u="sng" dirty="0" smtClean="0"/>
              <a:t>Innledning</a:t>
            </a:r>
            <a:endParaRPr lang="nb-NO" b="1" dirty="0" smtClean="0"/>
          </a:p>
          <a:p>
            <a:r>
              <a:rPr lang="nb-NO" dirty="0" smtClean="0"/>
              <a:t>Dette er kapittel to i en serie av fire. Denne presentasjonen med foiler gir faglig støtte i notatfelt. Materialet kan brukes som et foredrag med foilsett inndelt i fire kapitler for å gi kursdeltakere kjennskap til livssykluskostnader (LCC) og kunnskap om sentrale LCC-begreper. Kursmaterialet har videomateriale som er et supplement til kapittel 4 LCC og </a:t>
            </a:r>
            <a:r>
              <a:rPr lang="nb-NO" dirty="0" err="1" smtClean="0"/>
              <a:t>alternativsvurderinger</a:t>
            </a:r>
            <a:r>
              <a:rPr lang="nb-NO" dirty="0" smtClean="0"/>
              <a:t>. I tillegg er det laget refleksjonsspørsmål i hvert kapittel. Opplæringsmaterialet er tilgjengelig på </a:t>
            </a:r>
            <a:r>
              <a:rPr lang="nb-NO" dirty="0" smtClean="0">
                <a:hlinkClick r:id="rId3"/>
              </a:rPr>
              <a:t>http://anskaffelser.no/art/bygg-anlegg-eiendom/</a:t>
            </a:r>
            <a:r>
              <a:rPr lang="nb-NO" dirty="0" err="1" smtClean="0">
                <a:hlinkClick r:id="rId3"/>
              </a:rPr>
              <a:t>bae</a:t>
            </a:r>
            <a:r>
              <a:rPr lang="nb-NO" dirty="0" smtClean="0">
                <a:hlinkClick r:id="rId3"/>
              </a:rPr>
              <a:t>-tema/livssykluskostnader-</a:t>
            </a:r>
            <a:r>
              <a:rPr lang="nb-NO" dirty="0" err="1" smtClean="0">
                <a:hlinkClick r:id="rId3"/>
              </a:rPr>
              <a:t>bae</a:t>
            </a:r>
            <a:r>
              <a:rPr lang="nb-NO" dirty="0" smtClean="0">
                <a:hlinkClick r:id="rId3"/>
              </a:rPr>
              <a:t>/</a:t>
            </a:r>
            <a:r>
              <a:rPr lang="nb-NO" dirty="0" err="1" smtClean="0">
                <a:hlinkClick r:id="rId3"/>
              </a:rPr>
              <a:t>lcc</a:t>
            </a:r>
            <a:r>
              <a:rPr lang="nb-NO" dirty="0" smtClean="0">
                <a:hlinkClick r:id="rId3"/>
              </a:rPr>
              <a:t>-basiskurs</a:t>
            </a:r>
            <a:r>
              <a:rPr lang="nb-NO" dirty="0" smtClean="0"/>
              <a:t>. Målgruppe for kursmaterialet er:</a:t>
            </a:r>
          </a:p>
          <a:p>
            <a:endParaRPr lang="nb-NO" dirty="0" smtClean="0"/>
          </a:p>
          <a:p>
            <a:pPr marL="171450" lvl="0" indent="-171450">
              <a:buFont typeface="Arial" pitchFamily="34" charset="0"/>
              <a:buChar char="•"/>
            </a:pPr>
            <a:r>
              <a:rPr lang="nb-NO" dirty="0" smtClean="0"/>
              <a:t>eiendomssjefer</a:t>
            </a:r>
          </a:p>
          <a:p>
            <a:pPr marL="171450" lvl="0" indent="-171450">
              <a:buFont typeface="Arial" pitchFamily="34" charset="0"/>
              <a:buChar char="•"/>
            </a:pPr>
            <a:r>
              <a:rPr lang="nb-NO" dirty="0" smtClean="0"/>
              <a:t>offentlig ansatte prosjektledere</a:t>
            </a:r>
          </a:p>
          <a:p>
            <a:pPr marL="171450" lvl="0" indent="-171450">
              <a:buFont typeface="Arial" pitchFamily="34" charset="0"/>
              <a:buChar char="•"/>
            </a:pPr>
            <a:r>
              <a:rPr lang="nb-NO" dirty="0" smtClean="0"/>
              <a:t>eiendomsforvaltere</a:t>
            </a:r>
          </a:p>
          <a:p>
            <a:pPr marL="171450" lvl="0" indent="-171450">
              <a:buFont typeface="Arial" pitchFamily="34" charset="0"/>
              <a:buChar char="•"/>
            </a:pPr>
            <a:r>
              <a:rPr lang="nb-NO" dirty="0" smtClean="0"/>
              <a:t>byggherrer</a:t>
            </a:r>
          </a:p>
          <a:p>
            <a:pPr marL="171450" lvl="0" indent="-171450">
              <a:buFont typeface="Arial" pitchFamily="34" charset="0"/>
              <a:buChar char="•"/>
            </a:pPr>
            <a:r>
              <a:rPr lang="nb-NO" dirty="0" smtClean="0"/>
              <a:t>leverandører av varer og tjenester til offentlige bygg, anlegg og eiendommer</a:t>
            </a:r>
          </a:p>
          <a:p>
            <a:pPr marL="171450" lvl="0" indent="-171450">
              <a:buFont typeface="Arial" pitchFamily="34" charset="0"/>
              <a:buChar char="•"/>
            </a:pPr>
            <a:r>
              <a:rPr lang="nb-NO" dirty="0" smtClean="0"/>
              <a:t>studenter</a:t>
            </a:r>
            <a:r>
              <a:rPr lang="nn-NO" dirty="0" smtClean="0"/>
              <a:t> i </a:t>
            </a:r>
            <a:r>
              <a:rPr lang="nb-NO" dirty="0" smtClean="0"/>
              <a:t>utdanningsløp som er relevant for stillinger nevnt i punktene over</a:t>
            </a:r>
          </a:p>
          <a:p>
            <a:pPr marL="0" lvl="0" indent="0">
              <a:buFont typeface="Arial" pitchFamily="34" charset="0"/>
              <a:buNone/>
            </a:pPr>
            <a:endParaRPr lang="nb-NO" dirty="0" smtClean="0"/>
          </a:p>
          <a:p>
            <a:r>
              <a:rPr lang="nb-NO" b="1" i="1" dirty="0" smtClean="0"/>
              <a:t>Mål</a:t>
            </a:r>
          </a:p>
          <a:p>
            <a:r>
              <a:rPr lang="nb-NO" dirty="0" smtClean="0"/>
              <a:t>Deltakerne skal få kjennskap til hvilke kostnader det er viktig å budsjettere med i byggeprosjekter, ulike utgiftsposter og hvordan dette kan beregnes i et LCC-budsjett. Kapitlet gir informasjon om aktuelle standarder. </a:t>
            </a:r>
          </a:p>
          <a:p>
            <a:r>
              <a:rPr lang="nb-NO" dirty="0" smtClean="0"/>
              <a:t>Innhold</a:t>
            </a:r>
          </a:p>
          <a:p>
            <a:pPr lvl="0"/>
            <a:r>
              <a:rPr lang="nb-NO" dirty="0" smtClean="0"/>
              <a:t>kostnadsgrupper som er viktige i et LCC-budsjett </a:t>
            </a:r>
          </a:p>
          <a:p>
            <a:pPr lvl="0"/>
            <a:r>
              <a:rPr lang="nb-NO" dirty="0" smtClean="0"/>
              <a:t>fordeling av kostnader på ulike kostnadsgrupper</a:t>
            </a:r>
          </a:p>
          <a:p>
            <a:pPr lvl="0"/>
            <a:r>
              <a:rPr lang="nb-NO" dirty="0" smtClean="0"/>
              <a:t>hva arealberegningene kan bety for kostnader</a:t>
            </a:r>
          </a:p>
          <a:p>
            <a:pPr lvl="0"/>
            <a:r>
              <a:rPr lang="nb-NO" dirty="0" smtClean="0"/>
              <a:t>standarder </a:t>
            </a:r>
          </a:p>
          <a:p>
            <a:r>
              <a:rPr lang="nb-NO" dirty="0" smtClean="0"/>
              <a:t>I tillegg sies det noe om nøyaktigheten i beregningene og tall som kan brukes som grunnlag for å sette opp et LCC-budsjett.</a:t>
            </a:r>
          </a:p>
          <a:p>
            <a:r>
              <a:rPr lang="nb-NO" b="1" i="1" dirty="0" smtClean="0"/>
              <a:t>Vedlegg</a:t>
            </a:r>
          </a:p>
          <a:p>
            <a:r>
              <a:rPr lang="nb-NO" dirty="0" smtClean="0"/>
              <a:t>Ordliste</a:t>
            </a:r>
          </a:p>
          <a:p>
            <a:r>
              <a:rPr lang="nb-NO" dirty="0" smtClean="0"/>
              <a:t>Begreper som er understreket, er samlet i en ordliste med begrepsforklaringer. </a:t>
            </a:r>
          </a:p>
          <a:p>
            <a:r>
              <a:rPr lang="nb-NO" dirty="0" smtClean="0"/>
              <a:t>Opplæringsmaterialet er laget av Direktoratet for forvaltning og IKT (</a:t>
            </a:r>
            <a:r>
              <a:rPr lang="nb-NO" dirty="0" err="1" smtClean="0"/>
              <a:t>Difi</a:t>
            </a:r>
            <a:r>
              <a:rPr lang="nb-NO" dirty="0" smtClean="0"/>
              <a:t>) med faglig bistand fra Håkon Kvåle Gissinger og Helene </a:t>
            </a:r>
            <a:r>
              <a:rPr lang="nb-NO" dirty="0" err="1" smtClean="0"/>
              <a:t>Slagstad</a:t>
            </a:r>
            <a:r>
              <a:rPr lang="nb-NO" dirty="0" smtClean="0"/>
              <a:t> i Rambøll Norge AS.</a:t>
            </a:r>
            <a:endParaRPr lang="nb-N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Kostnadstypene utskiftings- og utviklingskostnader</a:t>
            </a:r>
          </a:p>
          <a:p>
            <a:r>
              <a:rPr lang="nb-NO" dirty="0"/>
              <a:t>Utskiftings- og utviklingskostnader har fått særlig stor oppmerksomhet i forbindelse med LCC-beregninger i NS 3454. Ved vedlikeholdsplanlegging i andre sektorer som industri, fly og jernbane, der konsekvensene av mulige feil er særlig store, og der kontinuiteten i driften må være høy, er det viktig å ha best mulig kontroll på utskiftingstidspunkt.  </a:t>
            </a:r>
          </a:p>
          <a:p>
            <a:r>
              <a:rPr lang="nb-NO" dirty="0"/>
              <a:t>En annen grunn til at utskiftings- og utviklingskostnader tradisjonelt har hatt høyt fokus, er at disse kostnadene kommer først mange år etter at et nytt bygg er tatt i bruk. Setter du opp erfaringstall for kostnader til drift og vedlikehold fra de første driftsårene, får du lave utgifter fordi bygningen er ny og ikke har behov for vedlikehold de første årene. Bruker du disse erfaringstallene som grunnlag for et driftsbudsjett, vil du oppleve at utskiftings- og utviklingskostnadene vil øke etter f.eks. fem år, og kostnadene fra de første fem årene vil da være for lave. </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10</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FDV-kostnadene har ofte direkte sammenheng med arealet i bygningen. Ønsker du å spare kostnader, bør du derfor alltid vurdere om du kan redusere arealbruken.  </a:t>
            </a:r>
          </a:p>
          <a:p>
            <a:r>
              <a:rPr lang="nb-NO" dirty="0"/>
              <a:t>Størst nytte av LCC-beregningene får du dersom du utformer avtalene med entreprenørene slik at du får ta del i besparelsene i prosjektkostnadene hvis du foretar kostnadsreduserende valg i byggefasen.</a:t>
            </a:r>
          </a:p>
          <a:p>
            <a:endParaRPr lang="nb-NO" dirty="0"/>
          </a:p>
          <a:p>
            <a:r>
              <a:rPr lang="nb-NO" b="1" dirty="0"/>
              <a:t>Prisformat</a:t>
            </a:r>
          </a:p>
          <a:p>
            <a:r>
              <a:rPr lang="nb-NO" dirty="0"/>
              <a:t>Tildelingskriterienes prisformat er svært viktig for å redusere anskaffelseskostnader. Lavest pris gir ofte dårlig grunnlag for gode byggeprosjekter. Det er derimot mulig å vektlegge LCC-kostnader i byggeprosjekter. Ved gode valg vil det gi godt grunnlag for prosjekter med bedre kvalitet. Andre faktorer i konkurransen vil også virke inn, for eksempel kravspesifikasjonen. </a:t>
            </a:r>
          </a:p>
          <a:p>
            <a:r>
              <a:rPr lang="nb-NO" dirty="0"/>
              <a:t>Det er utfordrende for byggherren å ta ut reelle besparelser i byggeprosjektet. Hvis du bruker LCC som grunnlag for besparelser i et byggeprosjekt, kan dette fungere bra ved bonusordninger eller </a:t>
            </a:r>
            <a:r>
              <a:rPr lang="nb-NO" dirty="0" err="1"/>
              <a:t>målsum</a:t>
            </a:r>
            <a:r>
              <a:rPr lang="nb-NO" dirty="0"/>
              <a:t> i kontraktene.</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11</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vanlig i LCC-beregninger å bruke erfaringstall på formen kr/m2. Det er da nødvendig med en standardisert måte å beregne areal på. Selv om du i utgangspunktet kan tro at det ikke er mange måter å beregne areal på, så kan det være vanskelig om du går i dybden. Både innervegger og yttervegger tar for eksempel bort noe av arealet i bygningen. Standarden for arealberegning går ut på å finne ut hvordan du skal plassere disse arealene i regnestykket. Det er også standarder for hvordan du skal beregne areal i rom med skråtak, for eksempel loft. Ut mot kanten av taket er takhøyden så lav at det er vanskelig å utnytte arealet fullt ut. Standarden tar for seg hvordan du skal beregne dette arealet</a:t>
            </a:r>
            <a:r>
              <a:rPr lang="nb-NO" dirty="0" smtClean="0"/>
              <a:t>.</a:t>
            </a:r>
          </a:p>
          <a:p>
            <a:endParaRPr lang="nb-NO" dirty="0"/>
          </a:p>
          <a:p>
            <a:r>
              <a:rPr lang="nb-NO" dirty="0"/>
              <a:t>Ulike beregningsmåter for areal kan fort medføre at resultatet fra beregningene varierer med så mye som +/– 15 prosent. Det er derfor viktig å være nøye med beregningen av areal, særlig dersom det er LCC-kostnadene du skal beregne. Sammenligner du to alternativ ved bruk av LCC-beregninger, hender det ofte at areal ikke inngår i regnestykket. Du beregner i stedet kostnaden direkte for de to alternativene du sammenligner, noe som fort kan bli feil.</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12</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r>
              <a:rPr lang="nb-NO" dirty="0"/>
              <a:t>Når du skal sammenstille alle kostnadene for en bygning, vil det ta noe tid. Hvor lang tid det tar, avhenger i stor grad av hvor detaljert du velger å regne. Et raskt overslag av kostnadene får du med utgangspunkt i erfaringstall, for eksempel en samlet kostnad på 700–800 kr/m2. Deretter er det bare å multiplisere tallet med bygningens areal.  </a:t>
            </a:r>
          </a:p>
          <a:p>
            <a:r>
              <a:rPr lang="nb-NO" dirty="0"/>
              <a:t>Du må huske å ta med anskaffelseskostnaden. Som vist på tidligere slides i denne kursmodulen blir denne kostnaden ofte dobbelt så høy (1400–1600 kr/m2) som de samlede FDV-kostnadene.</a:t>
            </a:r>
          </a:p>
          <a:p>
            <a:r>
              <a:rPr lang="nb-NO" dirty="0"/>
              <a:t>En slik rask overslagsberegning klarer du kanskje å utføre på 2-3 timer.</a:t>
            </a:r>
          </a:p>
          <a:p>
            <a:r>
              <a:rPr lang="nb-NO" dirty="0"/>
              <a:t>En detaljert beregning av alle bygningskomponenter utført av en ekstern rådgiver kan koste flere hundre tusen. </a:t>
            </a:r>
          </a:p>
          <a:p>
            <a:r>
              <a:rPr lang="nb-NO" dirty="0"/>
              <a:t>Det er du som bestiller som bestemmer hvor detaljert husleieberegningen skal være. Dette er viktig å avgjøre tidlig, fordi en del avgjørende forutsetninger blir bestemt da</a:t>
            </a:r>
            <a:r>
              <a:rPr lang="nb-NO" dirty="0" smtClean="0"/>
              <a:t>.</a:t>
            </a:r>
          </a:p>
          <a:p>
            <a:endParaRPr lang="nb-NO" dirty="0"/>
          </a:p>
          <a:p>
            <a:r>
              <a:rPr lang="nb-NO" b="1" dirty="0"/>
              <a:t>Internutleie</a:t>
            </a:r>
          </a:p>
          <a:p>
            <a:r>
              <a:rPr lang="nb-NO" dirty="0"/>
              <a:t>Byggeiere som skal bruke bygningene selv, praktiserer delvis ideen om at den delen av virksomheten som eier bygningen, og den delen av virksomheten som bruker bygningen, bør avtale kostnadsfordelingen i egne «internhusleieavtaler».</a:t>
            </a:r>
          </a:p>
          <a:p>
            <a:r>
              <a:rPr lang="nb-NO" dirty="0"/>
              <a:t>Skal du få oversikt over det totale kostnadsbildet og dermed fordelingen av disse kostnadene mellom utleier og leietaker før bygningen er i drift, må du gjennomføre LCC-beregninger.</a:t>
            </a:r>
          </a:p>
          <a:p>
            <a:r>
              <a:rPr lang="nb-NO" dirty="0"/>
              <a:t>Teorien omkring </a:t>
            </a:r>
            <a:r>
              <a:rPr lang="nb-NO" dirty="0" err="1"/>
              <a:t>årskostnader</a:t>
            </a:r>
            <a:r>
              <a:rPr lang="nb-NO" dirty="0"/>
              <a:t>/internhusleieberegning er velprøvd. I Norge startet det hele med omdanningen av Statens bygge- og eiendomsdirektorat til Statsbygg på begynnelsen av 1990-tallet. I forbindelse med denne omorganiseringen oppstod det et behov for å få til en mest mulig rettferdig kostnadsfordeling mellom Statsbygg som byggeier og den enkelte leietaker.</a:t>
            </a:r>
          </a:p>
          <a:p>
            <a:r>
              <a:rPr lang="nb-NO" dirty="0"/>
              <a:t>De fleste leietakerne i Statsbyggs bygningsmasse er andre statlige aktører, for eksempel offentlige høyskoler, etater, direktorater osv. Husleieordningen i Statsbygg er derfor et velprøvd eksempel på en velfungerende internhusleieordning.</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13</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EN 15221-4 Fasilitetsstyring (FM) - Del 4: Rammeverk, klassifisering og strukturer i fasilitetsstyring.</a:t>
            </a:r>
          </a:p>
          <a:p>
            <a:r>
              <a:rPr lang="nb-NO" dirty="0"/>
              <a:t>Kostnadsinndelingen i den norske standarden har mye til felles med kostnadsinndelingen i de andre nordiske landene. Dette gjør det relativt greit å sammenlikne kostnader over landegrensene i Norden. Det finnes også en europeisk standard for inndeling av kostnader som heter EN 15221-4. Men det er en del ulikheter mellom den norske og den europeiske standarden. Dette går vi ikke nærmere inn på det her</a:t>
            </a:r>
            <a:r>
              <a:rPr lang="nb-NO" dirty="0" smtClean="0"/>
              <a:t>.</a:t>
            </a:r>
          </a:p>
          <a:p>
            <a:endParaRPr lang="nb-NO" dirty="0"/>
          </a:p>
          <a:p>
            <a:r>
              <a:rPr lang="nb-NO" b="1" dirty="0"/>
              <a:t>NS 3940 Areal- og volumberegninger av bygninger</a:t>
            </a:r>
          </a:p>
          <a:p>
            <a:r>
              <a:rPr lang="nb-NO" dirty="0"/>
              <a:t>Den norske standarden for beregning av areal heter NS 3940 Areal- og volumberegninger av bygninger. Det finnes også en europeisk standard for beregning av areal, EN15221-6 Måling av arealer og volumer i fasilitetsstyring. I denne standarden er arealberegningsreglene veldig mye enklere enn i den norske standarden, så bruk denne dersom du vil gjøre beregningene enklest mulig for deg selv.</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14</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a:bodyPr>
          <a:lstStyle/>
          <a:p>
            <a:r>
              <a:rPr lang="nb-NO" b="1" dirty="0"/>
              <a:t>Innsamling av erfaringstall</a:t>
            </a:r>
          </a:p>
          <a:p>
            <a:r>
              <a:rPr lang="nb-NO" dirty="0"/>
              <a:t>Dersom du eier andre bygninger før du starter med et nytt byggeprosjekt, kan det være lurt å samle inn kostnadene for de eksisterende bygningene du eier, hvis du ikke har det fra før. Kostnadstypene for de eksisterende bygningene bør deles inn etter NS 3454. </a:t>
            </a:r>
          </a:p>
          <a:p>
            <a:r>
              <a:rPr lang="nb-NO" dirty="0"/>
              <a:t>Dersom du samler kostnadsdata over tid, kan du bygge opp ditt eget tallgrunnlag for å sammenlikne kostnadsnivået mellom de ulike bygningene du eier. De tallene du finner da, kalles «erfaringstall». Et erfaringstall er bare «riktig» for den bygningen det er beregnet for. Dersom du har mange bygninger (min. 20–25 stk.), kan du regne ut gjennomsnittet av alle de erfaringstallene du har. Et slikt gjennomsnittlig erfaringstall er en god indikator på hva du kan forvente av nivå på de ulike kostnadstypene dersom du skal bygge en ny bygning</a:t>
            </a:r>
            <a:r>
              <a:rPr lang="nb-NO" dirty="0" smtClean="0"/>
              <a:t>.</a:t>
            </a:r>
          </a:p>
          <a:p>
            <a:endParaRPr lang="nb-NO" dirty="0"/>
          </a:p>
          <a:p>
            <a:r>
              <a:rPr lang="nb-NO" b="1" dirty="0"/>
              <a:t>Sammenlikning med andre</a:t>
            </a:r>
          </a:p>
          <a:p>
            <a:r>
              <a:rPr lang="nb-NO" dirty="0"/>
              <a:t>For å forbedre tallgrunnlaget og sjekke hvordan ditt eget kostnadsnivå er i forhold til andre byggeiere, kan du kontakte andre byggeiere for å utveksle erfaringstall på kostnader.  </a:t>
            </a:r>
          </a:p>
          <a:p>
            <a:endParaRPr lang="nb-NO" b="1" dirty="0" smtClean="0"/>
          </a:p>
          <a:p>
            <a:r>
              <a:rPr lang="nb-NO" b="1" dirty="0" smtClean="0"/>
              <a:t>Kommersielle </a:t>
            </a:r>
            <a:r>
              <a:rPr lang="nb-NO" b="1" dirty="0"/>
              <a:t>erfaringstall</a:t>
            </a:r>
          </a:p>
          <a:p>
            <a:r>
              <a:rPr lang="nb-NO" dirty="0"/>
              <a:t>Det finnes i Norge i dag noen få virksomheter som arbeider med å samle inn og beregne gjennomsnittlige erfaringstall fra mange ulike byggeiere. Noen av disse virksomhetene beregner også teoretiske tall på hva som bør være et forventet kostnadsnivå for bygninger med visse egenskaper.  Slike beregnede kostnader kalles «normtall». De dominerende rådgiverne i Norge som selger normtall og erfaringstall, er Holte, ISY og INCIT.</a:t>
            </a:r>
          </a:p>
          <a:p>
            <a:endParaRPr lang="nb-NO" b="1" dirty="0" smtClean="0"/>
          </a:p>
          <a:p>
            <a:r>
              <a:rPr lang="nb-NO" b="1" dirty="0" smtClean="0"/>
              <a:t>Gratis </a:t>
            </a:r>
            <a:r>
              <a:rPr lang="nb-NO" b="1" dirty="0"/>
              <a:t>erfaringstall</a:t>
            </a:r>
          </a:p>
          <a:p>
            <a:r>
              <a:rPr lang="nb-NO" dirty="0"/>
              <a:t>Det finnes i tillegg flere gratis kilder til erfaringstall i Norge som er tilgjengelige gjennom NBEF og LCC Forum.</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15</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 nøyaktige beregningene kan bli, er avhengig av nøyaktigheten i grunnlagsdataene. </a:t>
            </a:r>
          </a:p>
          <a:p>
            <a:r>
              <a:rPr lang="nb-NO" dirty="0"/>
              <a:t>Dersom du bruker en rådgiver til å gjennomføre LCC-beregninger for deg, er det viktig at du tenker nøye gjennom hva du skal bruke beregningene til. Det kan for eksempel være viktig å </a:t>
            </a:r>
            <a:r>
              <a:rPr lang="nb-NO" dirty="0" smtClean="0"/>
              <a:t>vektlegge:</a:t>
            </a:r>
            <a:endParaRPr lang="nb-NO" dirty="0"/>
          </a:p>
          <a:p>
            <a:r>
              <a:rPr lang="nb-NO" dirty="0"/>
              <a:t>- materialvalg</a:t>
            </a:r>
          </a:p>
          <a:p>
            <a:r>
              <a:rPr lang="nb-NO" dirty="0"/>
              <a:t>- arealer</a:t>
            </a:r>
          </a:p>
          <a:p>
            <a:r>
              <a:rPr lang="nb-NO" dirty="0"/>
              <a:t>- miljø</a:t>
            </a:r>
          </a:p>
          <a:p>
            <a:pPr marL="171450" indent="-171450">
              <a:buFontTx/>
              <a:buChar char="-"/>
            </a:pPr>
            <a:r>
              <a:rPr lang="nb-NO" dirty="0" smtClean="0"/>
              <a:t>energi.</a:t>
            </a:r>
          </a:p>
          <a:p>
            <a:pPr marL="171450" indent="-171450">
              <a:buFontTx/>
              <a:buChar char="-"/>
            </a:pPr>
            <a:endParaRPr lang="nb-NO" dirty="0"/>
          </a:p>
          <a:p>
            <a:r>
              <a:rPr lang="nb-NO" dirty="0"/>
              <a:t>Det er innkjøperen som bestemmer. Hvor gode leveranser du får, er i stor grad avhengig av hvordan du har spesifisert dette i innkjøpsprosessen, og hvordan du følger opp kontrakten. Gode innkjøp krever kunnskap om det formelle innkjøpsregelverket, men også god faglig innsikt i de produktene og tjenestene du skal ha levert.</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16</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000"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17</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Hvordan kostnadene skal beregnes for deretter å kunne fordeles mellom byggherren (Statsbygg) og de interne leietakerne, er beskrevet i de tre «</a:t>
            </a:r>
            <a:r>
              <a:rPr lang="nb-NO" dirty="0" err="1"/>
              <a:t>årskostnadsbøkene</a:t>
            </a:r>
            <a:r>
              <a:rPr lang="nb-NO" dirty="0"/>
              <a:t>» fra 1993/1994 som er tilgjengelige for gratis </a:t>
            </a:r>
            <a:r>
              <a:rPr lang="nb-NO" dirty="0" err="1"/>
              <a:t>nedlasting</a:t>
            </a:r>
            <a:r>
              <a:rPr lang="nb-NO" dirty="0"/>
              <a:t> fra LCC </a:t>
            </a:r>
            <a:r>
              <a:rPr lang="nb-NO" dirty="0" smtClean="0"/>
              <a:t>forums hjemmesider:</a:t>
            </a:r>
            <a:endParaRPr lang="nb-NO" dirty="0"/>
          </a:p>
          <a:p>
            <a:r>
              <a:rPr lang="nb-NO" sz="1000" u="sng" dirty="0">
                <a:hlinkClick r:id="rId3"/>
              </a:rPr>
              <a:t>http://www.lccforum.no/2013/01/klassikere-innen-arskostnader-og-lcc-na-tilgjengelig</a:t>
            </a:r>
            <a:r>
              <a:rPr lang="nb-NO" sz="1000" u="sng" dirty="0" smtClean="0">
                <a:hlinkClick r:id="rId3"/>
              </a:rPr>
              <a:t>/</a:t>
            </a:r>
            <a:endParaRPr lang="nb-NO" sz="1000" u="sng" dirty="0" smtClean="0"/>
          </a:p>
          <a:p>
            <a:endParaRPr lang="nb-NO" sz="1000" dirty="0"/>
          </a:p>
          <a:p>
            <a:r>
              <a:rPr lang="nb-NO" dirty="0"/>
              <a:t>Undervisningsbygg Oslo KF eier, drifter og vedlikeholder alle skolebyggene i Oslo kommune. Kravene til bygningsmassen er nedfelt i Kravspesifikasjon for skoleanlegg:</a:t>
            </a:r>
          </a:p>
          <a:p>
            <a:r>
              <a:rPr lang="nb-NO" sz="1000" u="sng" dirty="0">
                <a:hlinkClick r:id="rId4"/>
              </a:rPr>
              <a:t>http://www.undervisningsbygg.oslo.kommune.no/kravspesifikasjon_for_skoleanlegg/</a:t>
            </a:r>
            <a:endParaRPr lang="nb-NO" sz="1000"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18</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3288" y="762000"/>
            <a:ext cx="4935537" cy="3703638"/>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19</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Bygging er beslutning</a:t>
            </a:r>
          </a:p>
          <a:p>
            <a:r>
              <a:rPr lang="nb-NO" dirty="0"/>
              <a:t>Et byggeprosjekt består av en lang rekke beslutninger. LCC-beregninger er et viktig verktøy for å få et godt beslutningsgrunnlag.  </a:t>
            </a:r>
          </a:p>
          <a:p>
            <a:r>
              <a:rPr lang="nb-NO" dirty="0"/>
              <a:t>I noen byggeprosjekter er det dessverre slik at LCC-beregningene gjennomføres etter at beslutningene er tatt. Da faller mye av poenget med LCC-beregningene bort. For å få gjennomført LCC-beregningene i forkant av beslutningene anbefaler vi at du bruker en beslutningsmodell for byggeprosjektet.</a:t>
            </a:r>
          </a:p>
          <a:p>
            <a:r>
              <a:rPr lang="nb-NO" b="1" dirty="0"/>
              <a:t>Hva er en beslutningsmodell</a:t>
            </a:r>
          </a:p>
          <a:p>
            <a:r>
              <a:rPr lang="nb-NO" dirty="0"/>
              <a:t>På figuren over er et eksempel på en beslutningsmodell. Den deler et prosjekt inn i fire faser. De to første fasene handler om valg av konsept. I store offentlige byggeprosjekter tilsvarer de to første fasene KS1 og KS2, som Finansdepartementet har beskrevet, med en detaljert beskrivelse av hvordan LCC-beregningene skal gjennomføres. </a:t>
            </a:r>
          </a:p>
          <a:p>
            <a:r>
              <a:rPr lang="nb-NO" dirty="0"/>
              <a:t>Kursmateriellet i denne LCC-forelesningen konsentrerer seg primært om den røde pilen som heter «gjennomføring». I beslutningsmodellen er det flere beslutningspunkter. Forut for beslutningene vil LCC-beregninger gi et godt beslutningsgrunnlag.</a:t>
            </a:r>
          </a:p>
          <a:p>
            <a:r>
              <a:rPr lang="nb-NO" dirty="0"/>
              <a:t>Ved å bruke en beslutningsmodell og gjennomføre anbefalte LCC-beregninger for prosjektet har du de beste mulighetene for å få lykkes med prosjektgjennomføringen</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2</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FDVU-kostnader er kostnader til forvaltning, drift og vedlikehold og utvikling. Se ordliste  bakerst i kursheftet.</a:t>
            </a:r>
          </a:p>
          <a:p>
            <a:endParaRPr lang="nb-NO" dirty="0"/>
          </a:p>
          <a:p>
            <a:r>
              <a:rPr lang="nb-NO" dirty="0"/>
              <a:t>Svar:</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3</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Det totale kostnadsbildet</a:t>
            </a:r>
          </a:p>
          <a:p>
            <a:r>
              <a:rPr lang="nb-NO" dirty="0"/>
              <a:t>Det er viktig at du har god oversikt over alle kostnadene som følger av å sette opp en bygning. Du trenger en oversikt over kostnadene for å kunne sette opp et FDVU-budsjett på riktig nivå. Det bør være like naturlig for deg å få oversikt over de totale kostnadene som det er å vite anskaffelseskostnaden. Det vil si både anskaffelseskostnaden, forvaltningskostnadene og kostnadene til drift, vedlikehold og utvikling (FDVU). Du bør ha penger nok til at du kan forvalte, drifte og utvikle bygningen. Har du ikke det, er det kanskje fornuftig å ikke bygge eller å få tak i mer penger.</a:t>
            </a:r>
          </a:p>
          <a:p>
            <a:r>
              <a:rPr lang="nb-NO" b="1" dirty="0"/>
              <a:t>Hvem skal </a:t>
            </a:r>
            <a:r>
              <a:rPr lang="nb-NO" b="1" dirty="0" smtClean="0"/>
              <a:t>betale</a:t>
            </a:r>
            <a:endParaRPr lang="nb-NO" b="1" dirty="0"/>
          </a:p>
          <a:p>
            <a:r>
              <a:rPr lang="nb-NO" dirty="0"/>
              <a:t>Det er ikke sikkert at alle kostnadstypene som er nødvendige for å forvalte, drifte og utvikle bygningen, skal betales av byggherren. </a:t>
            </a:r>
            <a:r>
              <a:rPr lang="nb-NO" dirty="0" err="1"/>
              <a:t>Renholdskostnader</a:t>
            </a:r>
            <a:r>
              <a:rPr lang="nb-NO" dirty="0"/>
              <a:t> og energikostnader er ofte kostnadstyper som betales av leietakeren. Det er likevel viktig at du har oversikten over det totale kostnadsbildet. På den måten kan du sikre deg at ansvaret for å betale enhver framtidig kostnad er plassert enten hos utleier eller leietaker. Det er viktig å sikre at du ikke har noen kostnadstyper som hverken utleier eller leietaker er villig til å betale.</a:t>
            </a:r>
          </a:p>
          <a:p>
            <a:r>
              <a:rPr lang="nb-NO" b="1" dirty="0"/>
              <a:t>Hva koster det å sette opp et FDVU-budsjett?</a:t>
            </a:r>
          </a:p>
          <a:p>
            <a:r>
              <a:rPr lang="nb-NO" dirty="0"/>
              <a:t>Det koster penger å gjennomføre en beregning av de totale kostnadene. Jo mer detaljerte beregninger du utfører, jo høyere blir selve beregningskostnaden. Det er derfor viktig å ha tenkt gjennom hva som er godt nok nøyaktighetsnivå for den enkelte beregning.</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4</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b="1" dirty="0"/>
              <a:t>FDV-kostnadene</a:t>
            </a:r>
          </a:p>
          <a:p>
            <a:r>
              <a:rPr lang="nb-NO" dirty="0"/>
              <a:t>FDV-kostnadene for en bygning knytter seg i stor grad til arbeidet du utfører på bygningen, og i mindre grad til de enkelte bygningskomponentene. Du bør derfor sørge for at den som utfører LCC beregningen, tar hensyn til dette i beregningene. Mange bygningskomponenter skal i følge internkontrollforskriften kontrolleres og inspiseres fra en til 365 ganger om årer.  I LCC beregningene, må dermed kostnader til inspeksjon og utskifting av bygningskomponenter beregnes hver for seg.  Dersom du bare tar hensyn til utskiftingskostnaden, vil beregningene gi en urealistisk lave drifts- og vedlikeholdskostnader</a:t>
            </a:r>
            <a:r>
              <a:rPr lang="nb-NO" dirty="0" smtClean="0"/>
              <a:t>.</a:t>
            </a:r>
          </a:p>
          <a:p>
            <a:endParaRPr lang="nb-NO" dirty="0"/>
          </a:p>
          <a:p>
            <a:r>
              <a:rPr lang="nb-NO" dirty="0"/>
              <a:t>Hvis vi ser på det totale kostnadsbildet for en bygning i bruk, vil store deler av kostnadene være knyttet til personer som drifter bygningen. Mye av arbeidstiden bruker de de ansatte til å flytte inne i bygningen. Renholderne og vaktmestrene går for eksempel fra rom til rom for å utføre sine oppgaver</a:t>
            </a:r>
            <a:r>
              <a:rPr lang="nb-NO" dirty="0" smtClean="0"/>
              <a:t>.</a:t>
            </a:r>
          </a:p>
          <a:p>
            <a:endParaRPr lang="nb-NO" dirty="0"/>
          </a:p>
          <a:p>
            <a:r>
              <a:rPr lang="nb-NO" dirty="0"/>
              <a:t>Lengden de ulike ansattgrupper går, varierer sterkt fra dag til dag, og fra bygg til bygg. Denne variasjonen i gangtid mellom arbeidsoppgavene blir ofte glemt i LCC beregningene. Det er heller ikke mulig å finne standardiserte tidsverdier for gangtid.  Erfaringsmessig blir derfor beregningsresultatene ofte mer treffsikre dersom vi leter fram et pålitelig normtall/erfaringstall på formen kr/m2 når vi skal sette nivået på disse kostnadstypene</a:t>
            </a:r>
            <a:r>
              <a:rPr lang="nb-NO" dirty="0" smtClean="0"/>
              <a:t>.</a:t>
            </a:r>
          </a:p>
          <a:p>
            <a:endParaRPr lang="nb-NO" dirty="0"/>
          </a:p>
          <a:p>
            <a:r>
              <a:rPr lang="nb-NO" dirty="0"/>
              <a:t>En del velger å kjøpe drifts- og renholdstjenester et eksternt. Når leverandørene beregner sine priser på tjenesten, må de ta hensyn til gangtiden.  Hvis du kjøper en tjeneste fra leverandørmarkedet, vil dette gi et bilde av den kostnaden du må betale for de ulike tjenestene.</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5</a:t>
            </a:fld>
            <a:endParaRPr lang="nb-NO"/>
          </a:p>
        </p:txBody>
      </p:sp>
    </p:spTree>
    <p:extLst>
      <p:ext uri="{BB962C8B-B14F-4D97-AF65-F5344CB8AC3E}">
        <p14:creationId xmlns:p14="http://schemas.microsoft.com/office/powerpoint/2010/main" val="313471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b-NO" dirty="0" smtClean="0"/>
              <a:t>På bildet her ser du forsiden på tre bøker som Undervisningsbygg Oslo har laget med krav til anleggene sine. Bøkene skal sikre korrekt/omforent omfang og enhetlig kvalitet på Undervisningsbygg Oslo KF og Utdanningsetatens anlegg og bygningsmasse. </a:t>
            </a:r>
          </a:p>
          <a:p>
            <a:endParaRPr lang="nb-NO" dirty="0" smtClean="0"/>
          </a:p>
          <a:p>
            <a:r>
              <a:rPr lang="nb-NO" dirty="0" smtClean="0"/>
              <a:t>Profesjonelle </a:t>
            </a:r>
            <a:r>
              <a:rPr lang="nb-NO" dirty="0"/>
              <a:t>byggherrer samler ofte sine erfaringer om hva som er driftsvennlige løsninger, i egne prosjekteringsanvisninger. Holder byggherren prosjekteringsanvisningene oppdatert, kan dette bidra til lavere LCC i driftsfasen</a:t>
            </a:r>
            <a:r>
              <a:rPr lang="nb-NO" dirty="0" smtClean="0"/>
              <a:t>.</a:t>
            </a:r>
            <a:endParaRPr lang="nb-NO" dirty="0"/>
          </a:p>
          <a:p>
            <a:endParaRPr lang="nb-NO" dirty="0"/>
          </a:p>
          <a:p>
            <a:r>
              <a:rPr lang="nb-NO" dirty="0"/>
              <a:t>Boken til venstre, </a:t>
            </a:r>
            <a:r>
              <a:rPr lang="nb-NO" i="1" dirty="0"/>
              <a:t>Kravspesifikasjonen 2009</a:t>
            </a:r>
            <a:r>
              <a:rPr lang="nb-NO" dirty="0"/>
              <a:t>, </a:t>
            </a:r>
            <a:r>
              <a:rPr lang="nb-NO" i="1" dirty="0"/>
              <a:t>skoleanlegg </a:t>
            </a:r>
            <a:r>
              <a:rPr lang="nb-NO" dirty="0"/>
              <a:t>til venstre tar for seg både overordnede teknisk krav og tekniske krav på et mer detaljert nivå. Til slutt gir boken en oversikt over krav til leveranser, som lokaliseringsstudie, skisseprosjekt, byggeprogram og forprosjekt</a:t>
            </a:r>
            <a:r>
              <a:rPr lang="nb-NO" dirty="0" smtClean="0"/>
              <a:t>.</a:t>
            </a:r>
          </a:p>
          <a:p>
            <a:endParaRPr lang="nb-NO" dirty="0"/>
          </a:p>
          <a:p>
            <a:r>
              <a:rPr lang="nb-NO" dirty="0"/>
              <a:t>Boken i midten supplerer den første boken med de tekniske kravene som stilles til idretts- og svømmehaller. Hensikten med boken er å sikre at idretts- og svømmehaller som bygges i Oslo har en riktig og omforent kvalitet.</a:t>
            </a:r>
          </a:p>
          <a:p>
            <a:r>
              <a:rPr lang="nb-NO" dirty="0"/>
              <a:t>Boken til høyre stiller krav til drift av bygninger. Her beskrives også krav til blant annet tilstandsanalyser, FDV-dokumentasjon, merking av teknisk anlegg, serviceavtaler, vedlikeholdsplaner, driftsplaner med mer. </a:t>
            </a:r>
          </a:p>
          <a:p>
            <a:r>
              <a:rPr lang="nb-NO" dirty="0"/>
              <a:t>Uavhengig av om du utfører driftstjenester med egne ansatte eller om du kjøper tjenestene, er det viktig å tenke gjennom hvilke detaljløsninger du velger når du oppfører nye bygninger. Ved større utskiftings- og utviklingsarbeid på eksisterende løsninger, har du muligheten til å forbedre driftsvennligheten.  </a:t>
            </a:r>
          </a:p>
          <a:p>
            <a:r>
              <a:rPr lang="nb-NO" dirty="0"/>
              <a:t>Du kan også gjennomføre endringer kun for å forbedre driftsvennligheten.  Nye gulvbelegg kan f.eks. redusere samlet </a:t>
            </a:r>
            <a:r>
              <a:rPr lang="nb-NO" dirty="0" err="1"/>
              <a:t>renholdskostnad</a:t>
            </a:r>
            <a:r>
              <a:rPr lang="nb-NO" dirty="0"/>
              <a:t> vesentlig. Innbygging av rør og ledninger kan også bidra til reduserte </a:t>
            </a:r>
            <a:r>
              <a:rPr lang="nb-NO" dirty="0" err="1"/>
              <a:t>renholdskostnader</a:t>
            </a:r>
            <a:r>
              <a:rPr lang="nb-NO" dirty="0"/>
              <a:t>. Optimalisering av driftskostnader handler altså i stor grad om å tenke gjennom og finne smarte, driftsvennlige detaljløsninger. Her kan ofte driftsledere og renholdere ha verdifulle innspill, i tillegg til andre profesjoner.</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6</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notater 2"/>
          <p:cNvSpPr>
            <a:spLocks noGrp="1"/>
          </p:cNvSpPr>
          <p:nvPr>
            <p:ph type="body" idx="1"/>
          </p:nvPr>
        </p:nvSpPr>
        <p:spPr/>
        <p:txBody>
          <a:bodyPr/>
          <a:lstStyle/>
          <a:p>
            <a:r>
              <a:rPr lang="nb-NO" b="1" dirty="0"/>
              <a:t>Typisk kostnadsnivå</a:t>
            </a:r>
          </a:p>
          <a:p>
            <a:r>
              <a:rPr lang="nb-NO" dirty="0"/>
              <a:t>Som en enkel huskeregel kan du gå ut fra at FDVU-kostnadene i livsløpet er ca. halvparten av anskaffelseskostnaden i livsløpet. En annen måte å uttrykke dette på er at om du for et kontorbygg sparer to kontorarbeidsplasser, hver på ca. 25 m2, vil du oppnå en årlig besparelse i husleien på mellom 105 000 kr og 120 000 kr.</a:t>
            </a:r>
          </a:p>
          <a:p>
            <a:endParaRPr lang="nb-NO" dirty="0" smtClean="0"/>
          </a:p>
          <a:p>
            <a:r>
              <a:rPr lang="nb-NO" dirty="0" smtClean="0"/>
              <a:t>Som </a:t>
            </a:r>
            <a:r>
              <a:rPr lang="nb-NO" dirty="0"/>
              <a:t>en tommelfingerregel kan du si at kostnader til lokaler for en kontorarbeidsplass er ca. kr 50 000 per år.</a:t>
            </a:r>
          </a:p>
          <a:p>
            <a:endParaRPr lang="nb-NO" b="1" dirty="0" smtClean="0"/>
          </a:p>
          <a:p>
            <a:r>
              <a:rPr lang="nb-NO" b="1" dirty="0" smtClean="0"/>
              <a:t>Kostnader </a:t>
            </a:r>
            <a:r>
              <a:rPr lang="nb-NO" b="1" dirty="0"/>
              <a:t>for bygningskomponenter  </a:t>
            </a:r>
          </a:p>
          <a:p>
            <a:r>
              <a:rPr lang="nb-NO" dirty="0"/>
              <a:t>Det er to ting som bidrar til FDVU-kostnadene. Det ene er anskaffelseskostnadene for de komponentene du må bytte ut, for eksempel tekniske anlegg. Den andre delen er kostnadene forbundet med selve utskiftingen. </a:t>
            </a:r>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7</a:t>
            </a:fld>
            <a:endParaRPr lang="nb-NO"/>
          </a:p>
        </p:txBody>
      </p:sp>
      <p:pic>
        <p:nvPicPr>
          <p:cNvPr id="5" name="Bilde 4"/>
          <p:cNvPicPr/>
          <p:nvPr/>
        </p:nvPicPr>
        <p:blipFill rotWithShape="1">
          <a:blip r:embed="rId3" cstate="print"/>
          <a:srcRect t="18518"/>
          <a:stretch/>
        </p:blipFill>
        <p:spPr bwMode="auto">
          <a:xfrm>
            <a:off x="888248" y="1380929"/>
            <a:ext cx="4955504" cy="2798445"/>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027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Anskaffelseskostnaden</a:t>
            </a:r>
          </a:p>
          <a:p>
            <a:r>
              <a:rPr lang="nb-NO" sz="1200" kern="1200" dirty="0" smtClean="0">
                <a:solidFill>
                  <a:schemeClr val="tx1"/>
                </a:solidFill>
                <a:effectLst/>
                <a:latin typeface="+mn-lt"/>
                <a:ea typeface="ＭＳ Ｐゴシック" pitchFamily="37" charset="-128"/>
                <a:cs typeface="+mn-cs"/>
              </a:rPr>
              <a:t>Nå skal vi se litt mer på hvordan kostnadene fordeler seg. Det er knyttet kostnader til renter og avdrag på gjeld, anskaffelseskostnaden. I figuren her ser vi at den relative andelen av kostnadene ved finansiering av byggeprosjektet utgjør 50 prosent eller mer av  kostnader til renter og avdrag </a:t>
            </a:r>
            <a:r>
              <a:rPr lang="nb-NO" sz="1200" kern="1200" baseline="30000" dirty="0" smtClean="0">
                <a:solidFill>
                  <a:schemeClr val="tx1"/>
                </a:solidFill>
                <a:effectLst/>
                <a:latin typeface="+mn-lt"/>
                <a:ea typeface="ＭＳ Ｐゴシック" pitchFamily="37" charset="-128"/>
                <a:cs typeface="+mn-cs"/>
              </a:rPr>
              <a:t> </a:t>
            </a:r>
            <a:r>
              <a:rPr lang="nb-NO" sz="1200" kern="1200" dirty="0" smtClean="0">
                <a:solidFill>
                  <a:schemeClr val="tx1"/>
                </a:solidFill>
                <a:effectLst/>
                <a:latin typeface="+mn-lt"/>
                <a:ea typeface="ＭＳ Ｐゴシック" pitchFamily="37" charset="-128"/>
                <a:cs typeface="+mn-cs"/>
              </a:rPr>
              <a:t> </a:t>
            </a:r>
          </a:p>
          <a:p>
            <a:pPr eaLnBrk="0" fontAlgn="base" hangingPunct="0"/>
            <a:r>
              <a:rPr lang="nb-NO" sz="1200" kern="1200" dirty="0" smtClean="0">
                <a:solidFill>
                  <a:schemeClr val="tx1"/>
                </a:solidFill>
                <a:effectLst/>
                <a:latin typeface="+mn-lt"/>
                <a:ea typeface="ＭＳ Ｐゴシック" pitchFamily="37" charset="-128"/>
                <a:cs typeface="+mn-cs"/>
              </a:rPr>
              <a:t>Rentenivået vil påvirke disse kostnadene en del.</a:t>
            </a:r>
          </a:p>
          <a:p>
            <a:endParaRPr lang="nb-NO" dirty="0"/>
          </a:p>
          <a:p>
            <a:r>
              <a:rPr lang="nb-NO" b="1" dirty="0"/>
              <a:t>Kostnadsfordeling over tid</a:t>
            </a:r>
          </a:p>
          <a:p>
            <a:pPr marL="0" marR="0" indent="0" algn="l" defTabSz="457200" rtl="0" eaLnBrk="0" fontAlgn="base" latinLnBrk="0" hangingPunct="0">
              <a:lnSpc>
                <a:spcPct val="100000"/>
              </a:lnSpc>
              <a:spcBef>
                <a:spcPct val="30000"/>
              </a:spcBef>
              <a:spcAft>
                <a:spcPct val="0"/>
              </a:spcAft>
              <a:buClrTx/>
              <a:buSzTx/>
              <a:buFontTx/>
              <a:buNone/>
              <a:tabLst/>
              <a:defRPr/>
            </a:pPr>
            <a:r>
              <a:rPr lang="nb-NO" dirty="0"/>
              <a:t>Når en byggeier har mange bygninger, er disse ofte av ulik alder. Det vil da være et konstant behov for utskifting og utvikling på enkeltbygninger. Det kan være lettere å arbeide over tid for å sikre tilstrekkelige midler til utskifting og utvikling, sammenliknet med å utsette arbeidet og få større kostnader. Slik kan du lettere dokumentere at løpende utskifting er fornuftig. Hvis du lar være å skifte ut og vedlikeholde, får du et vedlikeholdsetterslep</a:t>
            </a:r>
            <a:r>
              <a:rPr lang="nb-NO" dirty="0" smtClean="0"/>
              <a:t>.</a:t>
            </a:r>
            <a:r>
              <a:rPr lang="nb-NO" sz="1200" kern="1200" dirty="0" smtClean="0">
                <a:solidFill>
                  <a:schemeClr val="tx1"/>
                </a:solidFill>
                <a:effectLst/>
                <a:latin typeface="+mn-lt"/>
                <a:ea typeface="ＭＳ Ｐゴシック" pitchFamily="37" charset="-128"/>
                <a:cs typeface="+mn-cs"/>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nb-NO" sz="1200" kern="1200" dirty="0" smtClean="0">
              <a:solidFill>
                <a:schemeClr val="tx1"/>
              </a:solidFill>
              <a:effectLst/>
              <a:latin typeface="+mn-lt"/>
              <a:ea typeface="ＭＳ Ｐゴシック" pitchFamily="37"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ＭＳ Ｐゴシック" pitchFamily="37" charset="-128"/>
                <a:cs typeface="+mn-cs"/>
              </a:rPr>
              <a:t>Kilde: </a:t>
            </a:r>
            <a:r>
              <a:rPr lang="nb-NO" sz="1200" kern="1200" dirty="0" err="1" smtClean="0">
                <a:solidFill>
                  <a:schemeClr val="tx1"/>
                </a:solidFill>
                <a:effectLst/>
                <a:latin typeface="+mn-lt"/>
                <a:ea typeface="ＭＳ Ｐゴシック" pitchFamily="37" charset="-128"/>
                <a:cs typeface="+mn-cs"/>
              </a:rPr>
              <a:t>Årskostnadsboken</a:t>
            </a:r>
            <a:endParaRPr lang="nb-NO" sz="1200" kern="1200" dirty="0" smtClean="0">
              <a:solidFill>
                <a:schemeClr val="tx1"/>
              </a:solidFill>
              <a:effectLst/>
              <a:latin typeface="+mn-lt"/>
              <a:ea typeface="ＭＳ Ｐゴシック" pitchFamily="37" charset="-128"/>
              <a:cs typeface="+mn-cs"/>
            </a:endParaRP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8</a:t>
            </a:fld>
            <a:endParaRPr lang="nb-NO"/>
          </a:p>
        </p:txBody>
      </p:sp>
    </p:spTree>
    <p:extLst>
      <p:ext uri="{BB962C8B-B14F-4D97-AF65-F5344CB8AC3E}">
        <p14:creationId xmlns:p14="http://schemas.microsoft.com/office/powerpoint/2010/main" val="147027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20000"/>
          </a:bodyPr>
          <a:lstStyle/>
          <a:p>
            <a:r>
              <a:rPr lang="nb-NO" b="1" dirty="0"/>
              <a:t>Statsbygg versus Nord-Trøndelag fylkeskommune </a:t>
            </a:r>
          </a:p>
          <a:p>
            <a:r>
              <a:rPr lang="nb-NO" dirty="0"/>
              <a:t>Denne figuren viser fordelingen av de årlige kostnadene mellom de ulike kostnadstypene i NS 3454. Det første eksemplet er hentet fra </a:t>
            </a:r>
            <a:r>
              <a:rPr lang="nb-NO" dirty="0" err="1"/>
              <a:t>Årskostnader</a:t>
            </a:r>
            <a:r>
              <a:rPr lang="nb-NO" dirty="0"/>
              <a:t> – Bok 1 og viser kostnadsfordelingen for et typisk kontorbygg i Statsbygg. Det andre eksemplet viser kostnadsfordelingen for den samlede bygningsmassen i Nord-Trøndelag fylkeskommune (NTFK) i 2011.</a:t>
            </a:r>
          </a:p>
          <a:p>
            <a:r>
              <a:rPr lang="nb-NO" dirty="0"/>
              <a:t>Selv om ikke eksemplene er direkte sammenliknbare, kan du ved å se på fordelingen raskt få en viss innsikt i hvilke kostnader som er viktig å vektlegge ved LCC-beregningene. Det er strategisk lurt å regne mest nøyaktig på de største kostnadskomponentene</a:t>
            </a:r>
            <a:r>
              <a:rPr lang="nb-NO" dirty="0" smtClean="0"/>
              <a:t>.</a:t>
            </a:r>
          </a:p>
          <a:p>
            <a:endParaRPr lang="nb-NO" dirty="0"/>
          </a:p>
          <a:p>
            <a:r>
              <a:rPr lang="nb-NO" b="1" dirty="0"/>
              <a:t>Utviklingstrekk i kostnadsfordelingen fra 1993 til 2011</a:t>
            </a:r>
          </a:p>
          <a:p>
            <a:r>
              <a:rPr lang="nb-NO" dirty="0"/>
              <a:t>I eksemplet for Statsbygg ser vi at de enkelte kostnadstypene er omtrent like store. I eksemplet med NTFK er det større forskjeller mellom de ulike kostnadstypene. Vi ser også at renhold her er den relativt sett største kostnadstypen. NTFK har også en betydelig økning i drifts- og vedlikeholdskostnaden sammenliknet med Statsbygg. Disse endringene kan være tilfeldige, men sannsynligvis kan endringene forklares med dette:</a:t>
            </a:r>
          </a:p>
          <a:p>
            <a:pPr marL="228600" indent="-228600">
              <a:buFont typeface="+mj-lt"/>
              <a:buAutoNum type="arabicPeriod"/>
            </a:pPr>
            <a:r>
              <a:rPr lang="nb-NO" dirty="0" smtClean="0"/>
              <a:t>Kravene </a:t>
            </a:r>
            <a:r>
              <a:rPr lang="nb-NO" dirty="0"/>
              <a:t>til energiforbruk for nye bygninger skjerpes stadig. NTFK har relativt ny bygningsmasse, noe som kan forklare et relativt lavt energiforbruk. Lavere kostnader til energi fører til at de relative kostnadene på de andre utgiftspostene øker.</a:t>
            </a:r>
          </a:p>
          <a:p>
            <a:pPr marL="228600" indent="-228600">
              <a:buFont typeface="+mj-lt"/>
              <a:buAutoNum type="arabicPeriod"/>
            </a:pPr>
            <a:r>
              <a:rPr lang="nb-NO" dirty="0" smtClean="0"/>
              <a:t>På </a:t>
            </a:r>
            <a:r>
              <a:rPr lang="nb-NO" dirty="0"/>
              <a:t>den andre siden ser vi at drifts- og vedlikeholdskostnadene øker i eksemplet NTFK til høyre. Dette kan forklares med flere avanserte tekniske installasjoner som krever mer daglig oppfølging og kortere serviceintervall. Noen av de avanserte tekniske løsningene benyttes for å spare energi. Noe av de sparte energikostnadene kan dermed gå tapt i form av høyere drifts- og vedlikeholdskostnader. </a:t>
            </a:r>
          </a:p>
          <a:p>
            <a:pPr marL="228600" indent="-228600">
              <a:buFont typeface="+mj-lt"/>
              <a:buAutoNum type="arabicPeriod"/>
            </a:pPr>
            <a:r>
              <a:rPr lang="nb-NO" dirty="0" smtClean="0"/>
              <a:t>Den </a:t>
            </a:r>
            <a:r>
              <a:rPr lang="nb-NO" dirty="0"/>
              <a:t>siste store forskjellen mellom de to eksemplene er økte </a:t>
            </a:r>
            <a:r>
              <a:rPr lang="nb-NO" dirty="0" err="1"/>
              <a:t>renholdskostnader</a:t>
            </a:r>
            <a:r>
              <a:rPr lang="nb-NO" dirty="0"/>
              <a:t>. Dette kan skyldes både at skoler (som dominerer i NTFK) har høyere </a:t>
            </a:r>
            <a:r>
              <a:rPr lang="nb-NO" dirty="0" err="1"/>
              <a:t>renholdskostnad</a:t>
            </a:r>
            <a:r>
              <a:rPr lang="nb-NO" dirty="0"/>
              <a:t> enn kontorer per m2. I tillegg har lønnskostnadene i Norge økt vesentlig mer enn prisstigningen fra 1993 til 2011. Dette gir seg utslag i økte kostnader for arbeidsintensive kostnadstyper som renhold.</a:t>
            </a:r>
          </a:p>
          <a:p>
            <a:endParaRPr lang="nb-NO" dirty="0"/>
          </a:p>
        </p:txBody>
      </p:sp>
      <p:sp>
        <p:nvSpPr>
          <p:cNvPr id="4" name="Plassholder for lysbildenummer 3"/>
          <p:cNvSpPr>
            <a:spLocks noGrp="1"/>
          </p:cNvSpPr>
          <p:nvPr>
            <p:ph type="sldNum" sz="quarter" idx="10"/>
          </p:nvPr>
        </p:nvSpPr>
        <p:spPr/>
        <p:txBody>
          <a:bodyPr/>
          <a:lstStyle/>
          <a:p>
            <a:pPr>
              <a:defRPr/>
            </a:pPr>
            <a:fld id="{B7C393BB-F1B5-4B7E-9E9D-BE93C51B5314}" type="slidenum">
              <a:rPr lang="nb-NO" smtClean="0"/>
              <a:pPr>
                <a:defRPr/>
              </a:pPr>
              <a:t>9</a:t>
            </a:fld>
            <a:endParaRPr lang="nb-NO"/>
          </a:p>
        </p:txBody>
      </p:sp>
    </p:spTree>
    <p:extLst>
      <p:ext uri="{BB962C8B-B14F-4D97-AF65-F5344CB8AC3E}">
        <p14:creationId xmlns:p14="http://schemas.microsoft.com/office/powerpoint/2010/main" val="690810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Difi_logo_farge_lit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9800" y="2425700"/>
            <a:ext cx="504666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PT-sirkler-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9050" y="3714750"/>
            <a:ext cx="2349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Rectangle 11"/>
          <p:cNvSpPr>
            <a:spLocks noGrp="1" noChangeArrowheads="1"/>
          </p:cNvSpPr>
          <p:nvPr>
            <p:ph type="ctrTitle" sz="quarter"/>
          </p:nvPr>
        </p:nvSpPr>
        <p:spPr>
          <a:xfrm>
            <a:off x="685800" y="836613"/>
            <a:ext cx="7772400" cy="1470025"/>
          </a:xfrm>
        </p:spPr>
        <p:txBody>
          <a:bodyPr/>
          <a:lstStyle>
            <a:lvl1pPr>
              <a:defRPr/>
            </a:lvl1pPr>
          </a:lstStyle>
          <a:p>
            <a:r>
              <a:rPr lang="en-US"/>
              <a:t>Click to edit Master title style</a:t>
            </a:r>
          </a:p>
        </p:txBody>
      </p:sp>
      <p:sp>
        <p:nvSpPr>
          <p:cNvPr id="56332" name="Rectangle 12"/>
          <p:cNvSpPr>
            <a:spLocks noGrp="1" noChangeArrowheads="1"/>
          </p:cNvSpPr>
          <p:nvPr>
            <p:ph type="subTitle" sz="quarter" idx="1"/>
          </p:nvPr>
        </p:nvSpPr>
        <p:spPr>
          <a:xfrm>
            <a:off x="1371600" y="5468645"/>
            <a:ext cx="6400800" cy="998830"/>
          </a:xfrm>
        </p:spPr>
        <p:txBody>
          <a:bodyPr/>
          <a:lstStyle>
            <a:lvl1pPr marL="0" indent="0" algn="ctr">
              <a:buFont typeface="Arial" pitchFamily="37" charset="0"/>
              <a:buNone/>
              <a:defRPr>
                <a:solidFill>
                  <a:srgbClr val="898989"/>
                </a:solidFill>
              </a:defRPr>
            </a:lvl1pPr>
          </a:lstStyle>
          <a:p>
            <a:r>
              <a:rPr lang="en-US"/>
              <a:t>Click to edit Master subtitle style</a:t>
            </a:r>
          </a:p>
        </p:txBody>
      </p:sp>
      <p:pic>
        <p:nvPicPr>
          <p:cNvPr id="3" name="Bild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46173" y="4080034"/>
            <a:ext cx="6611194" cy="1120991"/>
          </a:xfrm>
          <a:prstGeom prst="rect">
            <a:avLst/>
          </a:prstGeom>
        </p:spPr>
      </p:pic>
    </p:spTree>
    <p:extLst>
      <p:ext uri="{BB962C8B-B14F-4D97-AF65-F5344CB8AC3E}">
        <p14:creationId xmlns:p14="http://schemas.microsoft.com/office/powerpoint/2010/main" val="1584102634"/>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311024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212359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slide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a:noFill/>
        </p:spPr>
        <p:txBody>
          <a:bodyPr/>
          <a:lstStyle>
            <a:lvl1pPr>
              <a:buNone/>
              <a:defRPr>
                <a:solidFill>
                  <a:schemeClr val="tx1"/>
                </a:solidFill>
              </a:defRPr>
            </a:lvl1pPr>
          </a:lstStyle>
          <a:p>
            <a:r>
              <a:rPr lang="nb-NO" noProof="0" smtClean="0"/>
              <a:t>Klikk ikonet for å legge til et bilde</a:t>
            </a:r>
            <a:endParaRPr lang="en-GB" noProof="0"/>
          </a:p>
        </p:txBody>
      </p:sp>
    </p:spTree>
    <p:extLst>
      <p:ext uri="{BB962C8B-B14F-4D97-AF65-F5344CB8AC3E}">
        <p14:creationId xmlns:p14="http://schemas.microsoft.com/office/powerpoint/2010/main" val="13308705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08607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50368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318490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23877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41778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233620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347030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7114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b-NO"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smtClean="0"/>
          </a:p>
        </p:txBody>
      </p:sp>
      <p:sp>
        <p:nvSpPr>
          <p:cNvPr id="4" name="Date Placeholder 3"/>
          <p:cNvSpPr>
            <a:spLocks noGrp="1"/>
          </p:cNvSpPr>
          <p:nvPr>
            <p:ph type="dt" sz="half" idx="2"/>
          </p:nvPr>
        </p:nvSpPr>
        <p:spPr>
          <a:xfrm>
            <a:off x="3928369" y="6294438"/>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smtClean="0"/>
            </a:lvl1pPr>
          </a:lstStyle>
          <a:p>
            <a:pPr>
              <a:defRPr/>
            </a:pPr>
            <a:r>
              <a:rPr lang="nn-NO"/>
              <a:t>Oslo 11/12/08</a:t>
            </a:r>
            <a:endParaRPr lang="nb-NO"/>
          </a:p>
        </p:txBody>
      </p:sp>
      <p:pic>
        <p:nvPicPr>
          <p:cNvPr id="2054" name="Picture 1032" descr="PPT-logo-RGB"/>
          <p:cNvPicPr>
            <a:picLocks noChangeAspect="1" noChangeArrowheads="1"/>
          </p:cNvPicPr>
          <p:nvPr/>
        </p:nvPicPr>
        <p:blipFill>
          <a:blip r:embed="rId14" cstate="email">
            <a:extLst>
              <a:ext uri="{28A0092B-C50C-407E-A947-70E740481C1C}">
                <a14:useLocalDpi xmlns:a14="http://schemas.microsoft.com/office/drawing/2010/main"/>
              </a:ext>
            </a:extLst>
          </a:blip>
          <a:srcRect r="47110"/>
          <a:stretch>
            <a:fillRect/>
          </a:stretch>
        </p:blipFill>
        <p:spPr bwMode="auto">
          <a:xfrm>
            <a:off x="7829550" y="6215063"/>
            <a:ext cx="857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7"/>
          <p:cNvPicPr>
            <a:picLocks noChangeAspect="1"/>
          </p:cNvPicPr>
          <p:nvPr userDrawn="1"/>
        </p:nvPicPr>
        <p:blipFill rotWithShape="1">
          <a:blip r:embed="rId15" cstate="email">
            <a:extLst>
              <a:ext uri="{28A0092B-C50C-407E-A947-70E740481C1C}">
                <a14:useLocalDpi xmlns:a14="http://schemas.microsoft.com/office/drawing/2010/main"/>
              </a:ext>
            </a:extLst>
          </a:blip>
          <a:srcRect t="38980" r="50000" b="2161"/>
          <a:stretch/>
        </p:blipFill>
        <p:spPr>
          <a:xfrm>
            <a:off x="307498" y="6215063"/>
            <a:ext cx="2095838" cy="454679"/>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5" r:id="rId12"/>
  </p:sldLayoutIdLst>
  <p:hf sldNum="0" hdr="0"/>
  <p:txStyles>
    <p:titleStyle>
      <a:lvl1pPr algn="l" defTabSz="457200" rtl="0" eaLnBrk="0" fontAlgn="base" hangingPunct="0">
        <a:spcBef>
          <a:spcPct val="0"/>
        </a:spcBef>
        <a:spcAft>
          <a:spcPct val="0"/>
        </a:spcAft>
        <a:defRPr sz="44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9pPr>
    </p:titleStyle>
    <p:bodyStyle>
      <a:lvl1pPr marL="269875" indent="-269875" algn="l" defTabSz="457200" rtl="0" eaLnBrk="0" fontAlgn="base" hangingPunct="0">
        <a:spcBef>
          <a:spcPct val="20000"/>
        </a:spcBef>
        <a:spcAft>
          <a:spcPct val="0"/>
        </a:spcAft>
        <a:buFont typeface="Arial" charset="0"/>
        <a:buBlip>
          <a:blip r:embed="rId16"/>
        </a:buBlip>
        <a:tabLst>
          <a:tab pos="630238" algn="l"/>
        </a:tabLst>
        <a:defRPr sz="2800">
          <a:solidFill>
            <a:schemeClr val="tx1"/>
          </a:solidFill>
          <a:latin typeface="+mn-lt"/>
          <a:ea typeface="+mn-ea"/>
          <a:cs typeface="+mn-cs"/>
        </a:defRPr>
      </a:lvl1pPr>
      <a:lvl2pPr marL="630238" indent="-180975" algn="l" defTabSz="457200" rtl="0" eaLnBrk="0" fontAlgn="base" hangingPunct="0">
        <a:spcBef>
          <a:spcPct val="20000"/>
        </a:spcBef>
        <a:spcAft>
          <a:spcPct val="0"/>
        </a:spcAft>
        <a:buFont typeface="Arial" charset="0"/>
        <a:buBlip>
          <a:blip r:embed="rId16"/>
        </a:buBlip>
        <a:tabLst>
          <a:tab pos="630238" algn="l"/>
        </a:tabLst>
        <a:defRPr sz="2000">
          <a:solidFill>
            <a:schemeClr val="tx1"/>
          </a:solidFill>
          <a:latin typeface="+mn-lt"/>
          <a:ea typeface="+mn-ea"/>
          <a:cs typeface="+mn-cs"/>
        </a:defRPr>
      </a:lvl2pPr>
      <a:lvl3pPr marL="989013" indent="-179388" algn="l" defTabSz="457200" rtl="0" eaLnBrk="0" fontAlgn="base" hangingPunct="0">
        <a:spcBef>
          <a:spcPct val="20000"/>
        </a:spcBef>
        <a:spcAft>
          <a:spcPct val="0"/>
        </a:spcAft>
        <a:buFont typeface="Arial" charset="0"/>
        <a:buBlip>
          <a:blip r:embed="rId16"/>
        </a:buBlip>
        <a:tabLst>
          <a:tab pos="630238" algn="l"/>
        </a:tabLst>
        <a:defRPr>
          <a:solidFill>
            <a:schemeClr val="tx1"/>
          </a:solidFill>
          <a:latin typeface="+mn-lt"/>
          <a:ea typeface="+mn-ea"/>
          <a:cs typeface="+mn-cs"/>
        </a:defRPr>
      </a:lvl3pPr>
      <a:lvl4pPr marL="1349375" indent="-180975" algn="l" defTabSz="457200" rtl="0" eaLnBrk="0" fontAlgn="base" hangingPunct="0">
        <a:spcBef>
          <a:spcPct val="20000"/>
        </a:spcBef>
        <a:spcAft>
          <a:spcPct val="0"/>
        </a:spcAft>
        <a:buFont typeface="Arial" charset="0"/>
        <a:buBlip>
          <a:blip r:embed="rId16"/>
        </a:buBlip>
        <a:tabLst>
          <a:tab pos="630238" algn="l"/>
        </a:tabLst>
        <a:defRPr sz="1600">
          <a:solidFill>
            <a:schemeClr val="tx1"/>
          </a:solidFill>
          <a:latin typeface="+mn-lt"/>
          <a:ea typeface="+mn-ea"/>
          <a:cs typeface="+mn-cs"/>
        </a:defRPr>
      </a:lvl4pPr>
      <a:lvl5pPr marL="1708150" indent="-179388" algn="l" defTabSz="457200" rtl="0" eaLnBrk="0" fontAlgn="base" hangingPunct="0">
        <a:spcBef>
          <a:spcPct val="20000"/>
        </a:spcBef>
        <a:spcAft>
          <a:spcPct val="0"/>
        </a:spcAft>
        <a:buFont typeface="Arial" charset="0"/>
        <a:buBlip>
          <a:blip r:embed="rId16"/>
        </a:buBlip>
        <a:tabLst>
          <a:tab pos="630238" algn="l"/>
        </a:tabLst>
        <a:defRPr sz="1600" i="1">
          <a:solidFill>
            <a:schemeClr val="tx1"/>
          </a:solidFill>
          <a:latin typeface="+mn-lt"/>
          <a:ea typeface="+mn-ea"/>
          <a:cs typeface="+mn-cs"/>
        </a:defRPr>
      </a:lvl5pPr>
      <a:lvl6pPr marL="21653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6pPr>
      <a:lvl7pPr marL="26225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7pPr>
      <a:lvl8pPr marL="30797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8pPr>
      <a:lvl9pPr marL="35369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ctrTitle"/>
          </p:nvPr>
        </p:nvSpPr>
        <p:spPr>
          <a:xfrm>
            <a:off x="223284" y="836613"/>
            <a:ext cx="8686800" cy="1470025"/>
          </a:xfrm>
        </p:spPr>
        <p:txBody>
          <a:bodyPr/>
          <a:lstStyle/>
          <a:p>
            <a:r>
              <a:rPr lang="nb-NO" b="1" dirty="0" smtClean="0"/>
              <a:t>Kapittel 2 </a:t>
            </a:r>
            <a:r>
              <a:rPr lang="nb-NO" b="1" dirty="0"/>
              <a:t>LCC-kostnader og </a:t>
            </a:r>
            <a:r>
              <a:rPr lang="nb-NO" b="1" dirty="0" smtClean="0"/>
              <a:t>–beregninger.</a:t>
            </a:r>
            <a:endParaRPr lang="nb-NO" b="1" dirty="0"/>
          </a:p>
        </p:txBody>
      </p:sp>
    </p:spTree>
    <p:extLst>
      <p:ext uri="{BB962C8B-B14F-4D97-AF65-F5344CB8AC3E}">
        <p14:creationId xmlns:p14="http://schemas.microsoft.com/office/powerpoint/2010/main" val="611260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274638"/>
            <a:ext cx="9067800" cy="1143000"/>
          </a:xfrm>
        </p:spPr>
        <p:txBody>
          <a:bodyPr/>
          <a:lstStyle/>
          <a:p>
            <a:r>
              <a:rPr lang="nb-NO" dirty="0"/>
              <a:t>Kostnadsfordeling utskifting og utvikling, et eksempel</a:t>
            </a:r>
          </a:p>
        </p:txBody>
      </p:sp>
      <p:pic>
        <p:nvPicPr>
          <p:cNvPr id="5" name="Bilde 4"/>
          <p:cNvPicPr/>
          <p:nvPr/>
        </p:nvPicPr>
        <p:blipFill rotWithShape="1">
          <a:blip r:embed="rId3" cstate="email">
            <a:extLst>
              <a:ext uri="{28A0092B-C50C-407E-A947-70E740481C1C}">
                <a14:useLocalDpi xmlns:a14="http://schemas.microsoft.com/office/drawing/2010/main"/>
              </a:ext>
            </a:extLst>
          </a:blip>
          <a:srcRect b="19208"/>
          <a:stretch/>
        </p:blipFill>
        <p:spPr>
          <a:xfrm>
            <a:off x="0" y="1571624"/>
            <a:ext cx="9144000" cy="4600575"/>
          </a:xfrm>
          <a:prstGeom prst="rect">
            <a:avLst/>
          </a:prstGeom>
        </p:spPr>
      </p:pic>
    </p:spTree>
    <p:extLst>
      <p:ext uri="{BB962C8B-B14F-4D97-AF65-F5344CB8AC3E}">
        <p14:creationId xmlns:p14="http://schemas.microsoft.com/office/powerpoint/2010/main" val="2344136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Hva kan påvirke LCC-kostnadene</a:t>
            </a:r>
            <a:r>
              <a:rPr lang="nb-NO" b="1" dirty="0" smtClean="0"/>
              <a:t>?</a:t>
            </a:r>
            <a:endParaRPr lang="nb-NO" dirty="0"/>
          </a:p>
        </p:txBody>
      </p:sp>
      <p:pic>
        <p:nvPicPr>
          <p:cNvPr id="5" name="Bilde 4"/>
          <p:cNvPicPr/>
          <p:nvPr/>
        </p:nvPicPr>
        <p:blipFill rotWithShape="1">
          <a:blip r:embed="rId3" cstate="print">
            <a:extLst>
              <a:ext uri="{28A0092B-C50C-407E-A947-70E740481C1C}">
                <a14:useLocalDpi xmlns:a14="http://schemas.microsoft.com/office/drawing/2010/main"/>
              </a:ext>
            </a:extLst>
          </a:blip>
          <a:srcRect t="22417"/>
          <a:stretch/>
        </p:blipFill>
        <p:spPr bwMode="auto">
          <a:xfrm>
            <a:off x="0" y="1476376"/>
            <a:ext cx="9163050" cy="4648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4136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60338"/>
            <a:ext cx="8229600" cy="1143000"/>
          </a:xfrm>
        </p:spPr>
        <p:txBody>
          <a:bodyPr/>
          <a:lstStyle/>
          <a:p>
            <a:r>
              <a:rPr lang="nb-NO" b="1" dirty="0"/>
              <a:t>Arealberegninger</a:t>
            </a:r>
          </a:p>
        </p:txBody>
      </p:sp>
      <p:pic>
        <p:nvPicPr>
          <p:cNvPr id="5" name="Bilde 4"/>
          <p:cNvPicPr/>
          <p:nvPr/>
        </p:nvPicPr>
        <p:blipFill rotWithShape="1">
          <a:blip r:embed="rId3" cstate="email">
            <a:extLst>
              <a:ext uri="{28A0092B-C50C-407E-A947-70E740481C1C}">
                <a14:useLocalDpi xmlns:a14="http://schemas.microsoft.com/office/drawing/2010/main"/>
              </a:ext>
            </a:extLst>
          </a:blip>
          <a:srcRect t="16063" r="-46" b="11439"/>
          <a:stretch/>
        </p:blipFill>
        <p:spPr bwMode="auto">
          <a:xfrm>
            <a:off x="333376" y="1171576"/>
            <a:ext cx="8810624" cy="4286250"/>
          </a:xfrm>
          <a:prstGeom prst="rect">
            <a:avLst/>
          </a:prstGeom>
          <a:ln>
            <a:noFill/>
          </a:ln>
          <a:extLst>
            <a:ext uri="{53640926-AAD7-44D8-BBD7-CCE9431645EC}">
              <a14:shadowObscured xmlns:a14="http://schemas.microsoft.com/office/drawing/2010/main"/>
            </a:ext>
          </a:extLst>
        </p:spPr>
      </p:pic>
      <p:sp>
        <p:nvSpPr>
          <p:cNvPr id="6" name="TekstSylinder 5"/>
          <p:cNvSpPr txBox="1"/>
          <p:nvPr/>
        </p:nvSpPr>
        <p:spPr>
          <a:xfrm>
            <a:off x="514349" y="5457826"/>
            <a:ext cx="4581525" cy="369332"/>
          </a:xfrm>
          <a:prstGeom prst="rect">
            <a:avLst/>
          </a:prstGeom>
          <a:noFill/>
        </p:spPr>
        <p:txBody>
          <a:bodyPr wrap="square" rtlCol="0">
            <a:spAutoFit/>
          </a:bodyPr>
          <a:lstStyle/>
          <a:p>
            <a:r>
              <a:rPr lang="nb-NO" dirty="0" err="1" smtClean="0"/>
              <a:t>Figurkilde</a:t>
            </a:r>
            <a:r>
              <a:rPr lang="nb-NO" dirty="0" smtClean="0"/>
              <a:t>: www.wikipedia.no</a:t>
            </a:r>
            <a:endParaRPr lang="nb-NO" dirty="0"/>
          </a:p>
        </p:txBody>
      </p:sp>
    </p:spTree>
    <p:extLst>
      <p:ext uri="{BB962C8B-B14F-4D97-AF65-F5344CB8AC3E}">
        <p14:creationId xmlns:p14="http://schemas.microsoft.com/office/powerpoint/2010/main" val="2344136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
            </a:r>
            <a:br>
              <a:rPr lang="nb-NO" b="1" dirty="0"/>
            </a:br>
            <a:r>
              <a:rPr lang="nb-NO" b="1" dirty="0"/>
              <a:t>Kostnadsberegninger</a:t>
            </a:r>
            <a:br>
              <a:rPr lang="nb-NO" b="1" dirty="0"/>
            </a:br>
            <a:endParaRPr lang="nb-NO" dirty="0"/>
          </a:p>
        </p:txBody>
      </p:sp>
      <p:pic>
        <p:nvPicPr>
          <p:cNvPr id="4" name="Bilde 3"/>
          <p:cNvPicPr/>
          <p:nvPr/>
        </p:nvPicPr>
        <p:blipFill rotWithShape="1">
          <a:blip r:embed="rId3"/>
          <a:srcRect l="1969" t="11603" r="-1377" b="11603"/>
          <a:stretch/>
        </p:blipFill>
        <p:spPr bwMode="auto">
          <a:xfrm>
            <a:off x="0" y="1400175"/>
            <a:ext cx="9505950" cy="4581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4136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Andre relevante </a:t>
            </a:r>
            <a:r>
              <a:rPr lang="nb-NO" b="1" dirty="0" smtClean="0"/>
              <a:t>standarder</a:t>
            </a:r>
            <a:endParaRPr lang="nb-NO" dirty="0"/>
          </a:p>
        </p:txBody>
      </p:sp>
      <p:sp>
        <p:nvSpPr>
          <p:cNvPr id="3" name="Plassholder for innhold 2"/>
          <p:cNvSpPr>
            <a:spLocks noGrp="1"/>
          </p:cNvSpPr>
          <p:nvPr>
            <p:ph idx="1"/>
          </p:nvPr>
        </p:nvSpPr>
        <p:spPr/>
        <p:txBody>
          <a:bodyPr/>
          <a:lstStyle/>
          <a:p>
            <a:r>
              <a:rPr lang="nb-NO" b="1" dirty="0"/>
              <a:t>EN 15221-4 Fasilitetsstyring (FM) - Del 4: Rammeverk, klassifisering og strukturer i fasilitetsstyring.</a:t>
            </a:r>
          </a:p>
          <a:p>
            <a:r>
              <a:rPr lang="nb-NO" b="1" dirty="0"/>
              <a:t>NS 3940 Areal- og volumberegninger av bygninger</a:t>
            </a:r>
          </a:p>
          <a:p>
            <a:r>
              <a:rPr lang="nb-NO" dirty="0" smtClean="0"/>
              <a:t>r = Realrente (pengemarkedsrenten – prisstigning)</a:t>
            </a:r>
          </a:p>
          <a:p>
            <a:r>
              <a:rPr lang="nb-NO" dirty="0" smtClean="0"/>
              <a:t>T = Beregningsperioden (hvor lenge skal bygningen brukes før den rives)</a:t>
            </a:r>
          </a:p>
          <a:p>
            <a:endParaRPr lang="nb-NO" dirty="0"/>
          </a:p>
        </p:txBody>
      </p:sp>
    </p:spTree>
    <p:extLst>
      <p:ext uri="{BB962C8B-B14F-4D97-AF65-F5344CB8AC3E}">
        <p14:creationId xmlns:p14="http://schemas.microsoft.com/office/powerpoint/2010/main" val="2344136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Erfaringstall for </a:t>
            </a:r>
            <a:r>
              <a:rPr lang="nb-NO" b="1" dirty="0" smtClean="0"/>
              <a:t>LCC-beregningene</a:t>
            </a:r>
            <a:endParaRPr lang="nb-NO" dirty="0"/>
          </a:p>
        </p:txBody>
      </p:sp>
      <p:pic>
        <p:nvPicPr>
          <p:cNvPr id="5" name="Bilde 4"/>
          <p:cNvPicPr/>
          <p:nvPr/>
        </p:nvPicPr>
        <p:blipFill rotWithShape="1">
          <a:blip r:embed="rId3" cstate="print">
            <a:extLst>
              <a:ext uri="{28A0092B-C50C-407E-A947-70E740481C1C}">
                <a14:useLocalDpi xmlns:a14="http://schemas.microsoft.com/office/drawing/2010/main"/>
              </a:ext>
            </a:extLst>
          </a:blip>
          <a:srcRect l="16932" t="19393" r="14408" b="13463"/>
          <a:stretch/>
        </p:blipFill>
        <p:spPr bwMode="auto">
          <a:xfrm>
            <a:off x="1127760" y="1691640"/>
            <a:ext cx="6736080" cy="4373880"/>
          </a:xfrm>
          <a:prstGeom prst="rect">
            <a:avLst/>
          </a:prstGeom>
          <a:noFill/>
          <a:ln w="9525" cap="flat" cmpd="sng" algn="ctr">
            <a:solidFill>
              <a:srgbClr val="000000"/>
            </a:solidFill>
            <a:prstDash val="solid"/>
            <a:miter lim="800000"/>
            <a:headEnd type="none" w="med" len="med"/>
            <a:tailEnd type="none" w="med" len="med"/>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44136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p:nvPr/>
        </p:nvPicPr>
        <p:blipFill rotWithShape="1">
          <a:blip r:embed="rId3" cstate="print">
            <a:extLst>
              <a:ext uri="{28A0092B-C50C-407E-A947-70E740481C1C}">
                <a14:useLocalDpi xmlns:a14="http://schemas.microsoft.com/office/drawing/2010/main"/>
              </a:ext>
            </a:extLst>
          </a:blip>
          <a:srcRect t="19113" b="2750"/>
          <a:stretch/>
        </p:blipFill>
        <p:spPr bwMode="auto">
          <a:xfrm>
            <a:off x="0" y="1133475"/>
            <a:ext cx="9144000" cy="5010150"/>
          </a:xfrm>
          <a:prstGeom prst="rect">
            <a:avLst/>
          </a:prstGeom>
          <a:noFill/>
          <a:ln>
            <a:noFill/>
          </a:ln>
          <a:extLst>
            <a:ext uri="{53640926-AAD7-44D8-BBD7-CCE9431645EC}">
              <a14:shadowObscured xmlns:a14="http://schemas.microsoft.com/office/drawing/2010/main"/>
            </a:ext>
          </a:extLst>
        </p:spPr>
      </p:pic>
      <p:sp>
        <p:nvSpPr>
          <p:cNvPr id="2" name="Tittel 1"/>
          <p:cNvSpPr>
            <a:spLocks noGrp="1"/>
          </p:cNvSpPr>
          <p:nvPr>
            <p:ph type="title"/>
          </p:nvPr>
        </p:nvSpPr>
        <p:spPr/>
        <p:txBody>
          <a:bodyPr/>
          <a:lstStyle/>
          <a:p>
            <a:r>
              <a:rPr lang="nb-NO" b="1" dirty="0"/>
              <a:t>Nøyaktighet i </a:t>
            </a:r>
            <a:r>
              <a:rPr lang="nb-NO" b="1" dirty="0" smtClean="0"/>
              <a:t>beregningene</a:t>
            </a:r>
            <a:endParaRPr lang="nb-NO" dirty="0"/>
          </a:p>
        </p:txBody>
      </p:sp>
    </p:spTree>
    <p:extLst>
      <p:ext uri="{BB962C8B-B14F-4D97-AF65-F5344CB8AC3E}">
        <p14:creationId xmlns:p14="http://schemas.microsoft.com/office/powerpoint/2010/main" val="2344136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p:nvPr/>
        </p:nvPicPr>
        <p:blipFill rotWithShape="1">
          <a:blip r:embed="rId3" cstate="print"/>
          <a:srcRect l="4244" t="5308" r="4304" b="5092"/>
          <a:stretch/>
        </p:blipFill>
        <p:spPr>
          <a:xfrm>
            <a:off x="289561" y="1021080"/>
            <a:ext cx="8702040" cy="4693920"/>
          </a:xfrm>
          <a:prstGeom prst="rect">
            <a:avLst/>
          </a:prstGeom>
        </p:spPr>
      </p:pic>
    </p:spTree>
    <p:extLst>
      <p:ext uri="{BB962C8B-B14F-4D97-AF65-F5344CB8AC3E}">
        <p14:creationId xmlns:p14="http://schemas.microsoft.com/office/powerpoint/2010/main" val="529637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p:nvPr/>
        </p:nvPicPr>
        <p:blipFill rotWithShape="1">
          <a:blip r:embed="rId3" cstate="print">
            <a:extLst>
              <a:ext uri="{28A0092B-C50C-407E-A947-70E740481C1C}">
                <a14:useLocalDpi xmlns:a14="http://schemas.microsoft.com/office/drawing/2010/main"/>
              </a:ext>
            </a:extLst>
          </a:blip>
          <a:srcRect l="2245" t="20340" r="2826" b="9890"/>
          <a:stretch/>
        </p:blipFill>
        <p:spPr bwMode="auto">
          <a:xfrm>
            <a:off x="134302" y="1143001"/>
            <a:ext cx="8828723" cy="4933950"/>
          </a:xfrm>
          <a:prstGeom prst="rect">
            <a:avLst/>
          </a:prstGeom>
          <a:ln>
            <a:noFill/>
          </a:ln>
          <a:extLst>
            <a:ext uri="{53640926-AAD7-44D8-BBD7-CCE9431645EC}">
              <a14:shadowObscured xmlns:a14="http://schemas.microsoft.com/office/drawing/2010/main"/>
            </a:ext>
          </a:extLst>
        </p:spPr>
      </p:pic>
      <p:sp>
        <p:nvSpPr>
          <p:cNvPr id="2" name="Tittel 1"/>
          <p:cNvSpPr>
            <a:spLocks noGrp="1"/>
          </p:cNvSpPr>
          <p:nvPr>
            <p:ph type="title"/>
          </p:nvPr>
        </p:nvSpPr>
        <p:spPr/>
        <p:txBody>
          <a:bodyPr/>
          <a:lstStyle/>
          <a:p>
            <a:r>
              <a:rPr lang="nb-NO" b="1" dirty="0"/>
              <a:t>Teoretisk </a:t>
            </a:r>
            <a:r>
              <a:rPr lang="nb-NO" b="1" dirty="0" smtClean="0"/>
              <a:t>grunnlag</a:t>
            </a:r>
            <a:endParaRPr lang="nb-NO" dirty="0"/>
          </a:p>
        </p:txBody>
      </p:sp>
    </p:spTree>
    <p:extLst>
      <p:ext uri="{BB962C8B-B14F-4D97-AF65-F5344CB8AC3E}">
        <p14:creationId xmlns:p14="http://schemas.microsoft.com/office/powerpoint/2010/main" val="3990135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Oppsummering</a:t>
            </a:r>
            <a:endParaRPr lang="nb-NO" dirty="0"/>
          </a:p>
        </p:txBody>
      </p:sp>
      <p:sp>
        <p:nvSpPr>
          <p:cNvPr id="3" name="Plassholder for innhold 2"/>
          <p:cNvSpPr>
            <a:spLocks noGrp="1"/>
          </p:cNvSpPr>
          <p:nvPr>
            <p:ph idx="1"/>
          </p:nvPr>
        </p:nvSpPr>
        <p:spPr/>
        <p:txBody>
          <a:bodyPr/>
          <a:lstStyle/>
          <a:p>
            <a:endParaRPr lang="nb-NO" dirty="0" smtClean="0"/>
          </a:p>
          <a:p>
            <a:endParaRPr lang="nb-NO" dirty="0"/>
          </a:p>
          <a:p>
            <a:pPr marL="0" indent="0">
              <a:buNone/>
            </a:pPr>
            <a:endParaRPr lang="nb-NO" dirty="0"/>
          </a:p>
          <a:p>
            <a:r>
              <a:rPr lang="nb-NO" dirty="0" smtClean="0"/>
              <a:t>Vi har i dette kapittelet sett:</a:t>
            </a:r>
          </a:p>
          <a:p>
            <a:pPr lvl="1"/>
            <a:r>
              <a:rPr lang="nb-NO" dirty="0"/>
              <a:t>på ulike</a:t>
            </a:r>
            <a:r>
              <a:rPr lang="nb-NO" dirty="0" smtClean="0"/>
              <a:t> kostnadsgrupper som er viktige i et LCC-budsjett.</a:t>
            </a:r>
          </a:p>
          <a:p>
            <a:pPr lvl="1"/>
            <a:r>
              <a:rPr lang="nb-NO" dirty="0" smtClean="0"/>
              <a:t>at kostnadene kan fordele seg ulikt over tid, mellom bygningskategorier</a:t>
            </a:r>
          </a:p>
          <a:p>
            <a:pPr lvl="1"/>
            <a:r>
              <a:rPr lang="nb-NO" dirty="0" smtClean="0"/>
              <a:t>at erfaringstall og standarder kan brukes i beregningene</a:t>
            </a:r>
          </a:p>
          <a:p>
            <a:pPr lvl="1"/>
            <a:r>
              <a:rPr lang="nb-NO" dirty="0" smtClean="0"/>
              <a:t>hvordan arealberegningene kan påvirke FDV kostnadene</a:t>
            </a:r>
          </a:p>
          <a:p>
            <a:pPr lvl="1"/>
            <a:r>
              <a:rPr lang="nb-NO" dirty="0"/>
              <a:t>p</a:t>
            </a:r>
            <a:r>
              <a:rPr lang="nb-NO" dirty="0" smtClean="0"/>
              <a:t>å nøyaktighet i beregningene</a:t>
            </a:r>
            <a:endParaRPr lang="nb-NO" dirty="0"/>
          </a:p>
        </p:txBody>
      </p:sp>
      <p:pic>
        <p:nvPicPr>
          <p:cNvPr id="4" name="Picture 2" descr="C:\Users\hde\Downloads\COLOURBOX237626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1987" y="9524"/>
            <a:ext cx="4672013"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135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257640"/>
            <a:ext cx="8975557" cy="489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p:txBody>
          <a:bodyPr/>
          <a:lstStyle/>
          <a:p>
            <a:r>
              <a:rPr lang="nb-NO" b="1" dirty="0" smtClean="0"/>
              <a:t>Beslutningsmodell</a:t>
            </a:r>
            <a:endParaRPr lang="nb-NO" dirty="0"/>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1325" y="1257640"/>
            <a:ext cx="247650" cy="13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475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p:cNvSpPr>
          <p:nvPr>
            <p:ph type="ctrTitle"/>
          </p:nvPr>
        </p:nvSpPr>
        <p:spPr/>
        <p:txBody>
          <a:bodyPr/>
          <a:lstStyle/>
          <a:p>
            <a:pPr algn="ctr"/>
            <a:r>
              <a:rPr lang="nb-NO" b="1" dirty="0"/>
              <a:t>Kapittel 2 LCC-kostnader og –</a:t>
            </a:r>
            <a:r>
              <a:rPr lang="nb-NO" b="1" dirty="0" smtClean="0"/>
              <a:t>beregninger</a:t>
            </a:r>
            <a:r>
              <a:rPr lang="nb-NO" b="1" dirty="0" smtClean="0">
                <a:latin typeface="Arial" charset="0"/>
                <a:cs typeface="Arial" charset="0"/>
              </a:rPr>
              <a:t>– Slutt!</a:t>
            </a:r>
            <a:endParaRPr lang="en-US" b="1" dirty="0" smtClean="0">
              <a:latin typeface="Arial" charset="0"/>
              <a:cs typeface="Arial" charset="0"/>
            </a:endParaRPr>
          </a:p>
        </p:txBody>
      </p:sp>
      <p:sp>
        <p:nvSpPr>
          <p:cNvPr id="5123" name="Rectangle 5"/>
          <p:cNvSpPr>
            <a:spLocks noGrp="1"/>
          </p:cNvSpPr>
          <p:nvPr>
            <p:ph type="subTitle" idx="1"/>
          </p:nvPr>
        </p:nvSpPr>
        <p:spPr/>
        <p:txBody>
          <a:bodyPr/>
          <a:lstStyle/>
          <a:p>
            <a:pPr eaLnBrk="1" hangingPunct="1"/>
            <a:r>
              <a:rPr lang="nb-NO" sz="2000" dirty="0" smtClean="0">
                <a:latin typeface="Arial" charset="0"/>
                <a:cs typeface="Arial" charset="0"/>
              </a:rPr>
              <a:t>Dette er forelesning to av fire. Kapittel 3 handler </a:t>
            </a:r>
            <a:r>
              <a:rPr lang="nb-NO" sz="2000" smtClean="0">
                <a:latin typeface="Arial" charset="0"/>
                <a:cs typeface="Arial" charset="0"/>
              </a:rPr>
              <a:t>om </a:t>
            </a:r>
            <a:r>
              <a:rPr lang="nb-NO" sz="2000" b="1" smtClean="0"/>
              <a:t>Levetider </a:t>
            </a:r>
            <a:r>
              <a:rPr lang="nb-NO" sz="2000" b="1" dirty="0"/>
              <a:t>i LCC</a:t>
            </a:r>
          </a:p>
          <a:p>
            <a:pPr eaLnBrk="1" hangingPunct="1"/>
            <a:endParaRPr lang="en-US" sz="2000" dirty="0" smtClean="0">
              <a:latin typeface="Arial" charset="0"/>
              <a:cs typeface="Arial" charset="0"/>
            </a:endParaRPr>
          </a:p>
        </p:txBody>
      </p:sp>
    </p:spTree>
    <p:extLst>
      <p:ext uri="{BB962C8B-B14F-4D97-AF65-F5344CB8AC3E}">
        <p14:creationId xmlns:p14="http://schemas.microsoft.com/office/powerpoint/2010/main" val="2364844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Refleksjonsspørsmål: </a:t>
            </a:r>
            <a:endParaRPr lang="nb-NO" dirty="0"/>
          </a:p>
        </p:txBody>
      </p:sp>
      <p:sp>
        <p:nvSpPr>
          <p:cNvPr id="3" name="Plassholder for innhold 2"/>
          <p:cNvSpPr>
            <a:spLocks noGrp="1"/>
          </p:cNvSpPr>
          <p:nvPr>
            <p:ph idx="1"/>
          </p:nvPr>
        </p:nvSpPr>
        <p:spPr/>
        <p:txBody>
          <a:bodyPr/>
          <a:lstStyle/>
          <a:p>
            <a:r>
              <a:rPr lang="nb-NO" b="1" dirty="0"/>
              <a:t>Hvilken sammenheng er det mellom anskaffelseskostnadene og driftskostnadene for et bygg i et livssyklusperspektiv, hvis du ser på følgende faktorer?</a:t>
            </a:r>
            <a:endParaRPr lang="nb-NO" dirty="0"/>
          </a:p>
          <a:p>
            <a:pPr lvl="1"/>
            <a:r>
              <a:rPr lang="nb-NO" b="1" dirty="0"/>
              <a:t>1. Byggets areal- og driftskostnader til energi og renhold.</a:t>
            </a:r>
            <a:endParaRPr lang="nb-NO" dirty="0"/>
          </a:p>
          <a:p>
            <a:pPr lvl="1"/>
            <a:r>
              <a:rPr lang="nb-NO" b="1" dirty="0"/>
              <a:t>2. Høy anskaffelsespris og lave </a:t>
            </a:r>
            <a:r>
              <a:rPr lang="nb-NO" b="1" u="sng" dirty="0"/>
              <a:t>FDVU-kostnader.</a:t>
            </a:r>
            <a:endParaRPr lang="nb-NO" dirty="0"/>
          </a:p>
          <a:p>
            <a:pPr lvl="1"/>
            <a:r>
              <a:rPr lang="nb-NO" b="1" dirty="0"/>
              <a:t>3. Lav anskaffelsespris og høye FDVU-kostnader.</a:t>
            </a:r>
            <a:endParaRPr lang="nb-NO" dirty="0"/>
          </a:p>
          <a:p>
            <a:pPr lvl="1"/>
            <a:r>
              <a:rPr lang="nb-NO" b="1" dirty="0"/>
              <a:t>4. Materialvalg og vedlikeholdskostnader.</a:t>
            </a:r>
            <a:endParaRPr lang="nb-NO" dirty="0"/>
          </a:p>
          <a:p>
            <a:pPr lvl="1"/>
            <a:r>
              <a:rPr lang="nb-NO" b="1" dirty="0"/>
              <a:t>5. Materialvalg og </a:t>
            </a:r>
            <a:r>
              <a:rPr lang="nb-NO" b="1" dirty="0" err="1"/>
              <a:t>renholdskostnader</a:t>
            </a:r>
            <a:r>
              <a:rPr lang="nb-NO" b="1" dirty="0"/>
              <a:t>.</a:t>
            </a:r>
            <a:endParaRPr lang="nb-NO" dirty="0"/>
          </a:p>
        </p:txBody>
      </p:sp>
    </p:spTree>
    <p:extLst>
      <p:ext uri="{BB962C8B-B14F-4D97-AF65-F5344CB8AC3E}">
        <p14:creationId xmlns:p14="http://schemas.microsoft.com/office/powerpoint/2010/main" val="2344136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FDVU-kostnader</a:t>
            </a:r>
            <a:endParaRPr lang="nb-NO" dirty="0"/>
          </a:p>
        </p:txBody>
      </p:sp>
      <p:pic>
        <p:nvPicPr>
          <p:cNvPr id="5" name="Bilde 4"/>
          <p:cNvPicPr/>
          <p:nvPr/>
        </p:nvPicPr>
        <p:blipFill rotWithShape="1">
          <a:blip r:embed="rId3"/>
          <a:srcRect l="9873" t="38638" r="9210" b="8325"/>
          <a:stretch/>
        </p:blipFill>
        <p:spPr bwMode="auto">
          <a:xfrm>
            <a:off x="171450" y="1085850"/>
            <a:ext cx="8829675"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4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Drifts- og vedlikeholdskostnader</a:t>
            </a:r>
            <a:endParaRPr lang="nb-NO"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13875" t="14862" r="5210" b="13175"/>
          <a:stretch>
            <a:fillRect/>
          </a:stretch>
        </p:blipFill>
        <p:spPr bwMode="auto">
          <a:xfrm>
            <a:off x="5975648" y="2015828"/>
            <a:ext cx="3168352" cy="2197032"/>
          </a:xfrm>
          <a:prstGeom prst="rect">
            <a:avLst/>
          </a:prstGeom>
          <a:noFill/>
          <a:ln w="9525">
            <a:noFill/>
            <a:miter lim="800000"/>
            <a:headEnd/>
            <a:tailEnd/>
          </a:ln>
        </p:spPr>
      </p:pic>
      <p:sp>
        <p:nvSpPr>
          <p:cNvPr id="19" name="AutoShape 8"/>
          <p:cNvSpPr>
            <a:spLocks noChangeArrowheads="1"/>
          </p:cNvSpPr>
          <p:nvPr/>
        </p:nvSpPr>
        <p:spPr bwMode="auto">
          <a:xfrm rot="20351938">
            <a:off x="4874517" y="2931489"/>
            <a:ext cx="1105551" cy="431800"/>
          </a:xfrm>
          <a:prstGeom prst="rightArrow">
            <a:avLst>
              <a:gd name="adj1" fmla="val 50000"/>
              <a:gd name="adj2" fmla="val 195956"/>
            </a:avLst>
          </a:prstGeom>
          <a:solidFill>
            <a:schemeClr val="accent1"/>
          </a:solidFill>
          <a:ln w="9525" algn="ctr">
            <a:solidFill>
              <a:schemeClr val="tx1"/>
            </a:solidFill>
            <a:miter lim="800000"/>
            <a:headEnd/>
            <a:tailEnd/>
          </a:ln>
        </p:spPr>
        <p:txBody>
          <a:bodyPr wrap="none" anchor="ctr"/>
          <a:lstStyle/>
          <a:p>
            <a:endParaRPr lang="nb-NO"/>
          </a:p>
        </p:txBody>
      </p:sp>
      <p:grpSp>
        <p:nvGrpSpPr>
          <p:cNvPr id="20" name="Group 18"/>
          <p:cNvGrpSpPr>
            <a:grpSpLocks/>
          </p:cNvGrpSpPr>
          <p:nvPr/>
        </p:nvGrpSpPr>
        <p:grpSpPr bwMode="auto">
          <a:xfrm>
            <a:off x="1468445" y="1445047"/>
            <a:ext cx="2261120" cy="1900237"/>
            <a:chOff x="705" y="1253"/>
            <a:chExt cx="1543" cy="1197"/>
          </a:xfrm>
        </p:grpSpPr>
        <p:pic>
          <p:nvPicPr>
            <p:cNvPr id="21" name="Picture 6" descr="j014948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2" y="1253"/>
              <a:ext cx="892" cy="907"/>
            </a:xfrm>
            <a:prstGeom prst="rect">
              <a:avLst/>
            </a:prstGeom>
            <a:noFill/>
            <a:ln w="9525">
              <a:noFill/>
              <a:miter lim="800000"/>
              <a:headEnd/>
              <a:tailEnd/>
            </a:ln>
          </p:spPr>
        </p:pic>
        <p:sp>
          <p:nvSpPr>
            <p:cNvPr id="22" name="Text Box 9"/>
            <p:cNvSpPr txBox="1">
              <a:spLocks noChangeArrowheads="1"/>
            </p:cNvSpPr>
            <p:nvPr/>
          </p:nvSpPr>
          <p:spPr bwMode="auto">
            <a:xfrm>
              <a:off x="705" y="2198"/>
              <a:ext cx="1543" cy="252"/>
            </a:xfrm>
            <a:prstGeom prst="rect">
              <a:avLst/>
            </a:prstGeom>
            <a:noFill/>
            <a:ln w="9525" algn="ctr">
              <a:noFill/>
              <a:miter lim="800000"/>
              <a:headEnd/>
              <a:tailEnd/>
            </a:ln>
          </p:spPr>
          <p:txBody>
            <a:bodyPr>
              <a:spAutoFit/>
            </a:bodyPr>
            <a:lstStyle/>
            <a:p>
              <a:pPr>
                <a:spcBef>
                  <a:spcPct val="50000"/>
                </a:spcBef>
              </a:pPr>
              <a:r>
                <a:rPr lang="en-GB" sz="2000" dirty="0" err="1" smtClean="0"/>
                <a:t>Arbeids</a:t>
              </a:r>
              <a:r>
                <a:rPr lang="en-GB" sz="2000" dirty="0" err="1"/>
                <a:t>p</a:t>
              </a:r>
              <a:r>
                <a:rPr lang="en-GB" sz="2000" dirty="0" err="1" smtClean="0"/>
                <a:t>rosess</a:t>
              </a:r>
              <a:endParaRPr lang="en-GB" sz="2000" dirty="0"/>
            </a:p>
          </p:txBody>
        </p:sp>
      </p:grpSp>
      <p:grpSp>
        <p:nvGrpSpPr>
          <p:cNvPr id="23" name="Group 19"/>
          <p:cNvGrpSpPr>
            <a:grpSpLocks/>
          </p:cNvGrpSpPr>
          <p:nvPr/>
        </p:nvGrpSpPr>
        <p:grpSpPr bwMode="auto">
          <a:xfrm>
            <a:off x="2885049" y="3145259"/>
            <a:ext cx="2643187" cy="2319338"/>
            <a:chOff x="4107" y="1117"/>
            <a:chExt cx="1803" cy="1461"/>
          </a:xfrm>
        </p:grpSpPr>
        <p:pic>
          <p:nvPicPr>
            <p:cNvPr id="24" name="Picture 7" descr="MCj0237147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8" y="1117"/>
              <a:ext cx="794" cy="998"/>
            </a:xfrm>
            <a:prstGeom prst="rect">
              <a:avLst/>
            </a:prstGeom>
            <a:noFill/>
            <a:ln w="9525">
              <a:noFill/>
              <a:miter lim="800000"/>
              <a:headEnd/>
              <a:tailEnd/>
            </a:ln>
          </p:spPr>
        </p:pic>
        <p:sp>
          <p:nvSpPr>
            <p:cNvPr id="25" name="Text Box 10"/>
            <p:cNvSpPr txBox="1">
              <a:spLocks noChangeArrowheads="1"/>
            </p:cNvSpPr>
            <p:nvPr/>
          </p:nvSpPr>
          <p:spPr bwMode="auto">
            <a:xfrm>
              <a:off x="4107" y="2132"/>
              <a:ext cx="1803" cy="446"/>
            </a:xfrm>
            <a:prstGeom prst="rect">
              <a:avLst/>
            </a:prstGeom>
            <a:noFill/>
            <a:ln w="9525" algn="ctr">
              <a:noFill/>
              <a:miter lim="800000"/>
              <a:headEnd/>
              <a:tailEnd/>
            </a:ln>
          </p:spPr>
          <p:txBody>
            <a:bodyPr>
              <a:spAutoFit/>
            </a:bodyPr>
            <a:lstStyle/>
            <a:p>
              <a:pPr>
                <a:spcBef>
                  <a:spcPct val="50000"/>
                </a:spcBef>
              </a:pPr>
              <a:r>
                <a:rPr lang="en-GB" sz="2000" dirty="0" smtClean="0"/>
                <a:t>Drift </a:t>
              </a:r>
              <a:r>
                <a:rPr lang="en-GB" sz="2000" dirty="0" err="1" smtClean="0"/>
                <a:t>og</a:t>
              </a:r>
              <a:r>
                <a:rPr lang="en-GB" sz="2000" dirty="0" smtClean="0"/>
                <a:t> </a:t>
              </a:r>
              <a:r>
                <a:rPr lang="en-GB" sz="2000" dirty="0" err="1" smtClean="0"/>
                <a:t>vedlikeholdstjenester</a:t>
              </a:r>
              <a:endParaRPr lang="en-GB" sz="2000" dirty="0"/>
            </a:p>
          </p:txBody>
        </p:sp>
      </p:grpSp>
      <p:pic>
        <p:nvPicPr>
          <p:cNvPr id="27" name="Picture 15" descr="MCBD04956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5754" y="1508661"/>
            <a:ext cx="1310042" cy="1041749"/>
          </a:xfrm>
          <a:prstGeom prst="rect">
            <a:avLst/>
          </a:prstGeom>
          <a:noFill/>
          <a:ln w="9525">
            <a:noFill/>
            <a:miter lim="800000"/>
            <a:headEnd/>
            <a:tailEnd/>
          </a:ln>
        </p:spPr>
      </p:pic>
      <p:sp>
        <p:nvSpPr>
          <p:cNvPr id="28" name="Text Box 16"/>
          <p:cNvSpPr txBox="1">
            <a:spLocks noChangeArrowheads="1"/>
          </p:cNvSpPr>
          <p:nvPr/>
        </p:nvSpPr>
        <p:spPr bwMode="auto">
          <a:xfrm>
            <a:off x="103662" y="2550410"/>
            <a:ext cx="1962104" cy="400110"/>
          </a:xfrm>
          <a:prstGeom prst="rect">
            <a:avLst/>
          </a:prstGeom>
          <a:noFill/>
          <a:ln w="9525" algn="ctr">
            <a:noFill/>
            <a:miter lim="800000"/>
            <a:headEnd/>
            <a:tailEnd/>
          </a:ln>
        </p:spPr>
        <p:txBody>
          <a:bodyPr wrap="square">
            <a:spAutoFit/>
          </a:bodyPr>
          <a:lstStyle/>
          <a:p>
            <a:pPr>
              <a:spcBef>
                <a:spcPct val="50000"/>
              </a:spcBef>
            </a:pPr>
            <a:r>
              <a:rPr lang="en-GB" sz="2000" dirty="0" err="1" smtClean="0"/>
              <a:t>Arbeidsledelse</a:t>
            </a:r>
            <a:endParaRPr lang="en-GB" sz="2000" dirty="0"/>
          </a:p>
        </p:txBody>
      </p:sp>
      <p:grpSp>
        <p:nvGrpSpPr>
          <p:cNvPr id="30" name="Group 21"/>
          <p:cNvGrpSpPr>
            <a:grpSpLocks/>
          </p:cNvGrpSpPr>
          <p:nvPr/>
        </p:nvGrpSpPr>
        <p:grpSpPr bwMode="auto">
          <a:xfrm>
            <a:off x="103662" y="4000592"/>
            <a:ext cx="2261029" cy="1765300"/>
            <a:chOff x="4435" y="2795"/>
            <a:chExt cx="1543" cy="1112"/>
          </a:xfrm>
        </p:grpSpPr>
        <p:pic>
          <p:nvPicPr>
            <p:cNvPr id="32" name="Picture 12" descr="MCj0411528000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08" y="2795"/>
              <a:ext cx="751" cy="816"/>
            </a:xfrm>
            <a:prstGeom prst="rect">
              <a:avLst/>
            </a:prstGeom>
            <a:noFill/>
            <a:ln w="9525">
              <a:noFill/>
              <a:miter lim="800000"/>
              <a:headEnd/>
              <a:tailEnd/>
            </a:ln>
          </p:spPr>
        </p:pic>
        <p:sp>
          <p:nvSpPr>
            <p:cNvPr id="33" name="Text Box 17"/>
            <p:cNvSpPr txBox="1">
              <a:spLocks noChangeArrowheads="1"/>
            </p:cNvSpPr>
            <p:nvPr/>
          </p:nvSpPr>
          <p:spPr bwMode="auto">
            <a:xfrm>
              <a:off x="4435" y="3657"/>
              <a:ext cx="1543" cy="250"/>
            </a:xfrm>
            <a:prstGeom prst="rect">
              <a:avLst/>
            </a:prstGeom>
            <a:noFill/>
            <a:ln w="9525" algn="ctr">
              <a:noFill/>
              <a:miter lim="800000"/>
              <a:headEnd/>
              <a:tailEnd/>
            </a:ln>
          </p:spPr>
          <p:txBody>
            <a:bodyPr>
              <a:spAutoFit/>
            </a:bodyPr>
            <a:lstStyle/>
            <a:p>
              <a:pPr>
                <a:spcBef>
                  <a:spcPct val="50000"/>
                </a:spcBef>
              </a:pPr>
              <a:r>
                <a:rPr lang="en-GB" sz="2000" dirty="0" err="1" smtClean="0"/>
                <a:t>Innkjøp</a:t>
              </a:r>
              <a:endParaRPr lang="en-GB" sz="2000" dirty="0"/>
            </a:p>
          </p:txBody>
        </p:sp>
      </p:grpSp>
      <p:sp>
        <p:nvSpPr>
          <p:cNvPr id="31" name="AutoShape 8"/>
          <p:cNvSpPr>
            <a:spLocks noChangeArrowheads="1"/>
          </p:cNvSpPr>
          <p:nvPr/>
        </p:nvSpPr>
        <p:spPr bwMode="auto">
          <a:xfrm rot="20023675">
            <a:off x="1612977" y="4108510"/>
            <a:ext cx="2092103" cy="431800"/>
          </a:xfrm>
          <a:prstGeom prst="rightArrow">
            <a:avLst>
              <a:gd name="adj1" fmla="val 50000"/>
              <a:gd name="adj2" fmla="val 195934"/>
            </a:avLst>
          </a:prstGeom>
          <a:solidFill>
            <a:schemeClr val="accent1"/>
          </a:solidFill>
          <a:ln w="9525" algn="ctr">
            <a:solidFill>
              <a:schemeClr val="tx1"/>
            </a:solidFill>
            <a:miter lim="800000"/>
            <a:headEnd/>
            <a:tailEnd/>
          </a:ln>
        </p:spPr>
        <p:txBody>
          <a:bodyPr wrap="none" anchor="ctr"/>
          <a:lstStyle/>
          <a:p>
            <a:endParaRPr lang="nb-NO"/>
          </a:p>
        </p:txBody>
      </p:sp>
      <p:sp>
        <p:nvSpPr>
          <p:cNvPr id="26" name="AutoShape 8"/>
          <p:cNvSpPr>
            <a:spLocks noChangeArrowheads="1"/>
          </p:cNvSpPr>
          <p:nvPr/>
        </p:nvSpPr>
        <p:spPr bwMode="auto">
          <a:xfrm rot="2504674">
            <a:off x="2987537" y="2610063"/>
            <a:ext cx="1186243" cy="549691"/>
          </a:xfrm>
          <a:prstGeom prst="rightArrow">
            <a:avLst>
              <a:gd name="adj1" fmla="val 50000"/>
              <a:gd name="adj2" fmla="val 195956"/>
            </a:avLst>
          </a:prstGeom>
          <a:solidFill>
            <a:schemeClr val="accent1"/>
          </a:solidFill>
          <a:ln w="9525" algn="ctr">
            <a:solidFill>
              <a:schemeClr val="tx1"/>
            </a:solidFill>
            <a:miter lim="800000"/>
            <a:headEnd/>
            <a:tailEnd/>
          </a:ln>
        </p:spPr>
        <p:txBody>
          <a:bodyPr wrap="none" anchor="ctr"/>
          <a:lstStyle/>
          <a:p>
            <a:endParaRPr lang="nb-NO"/>
          </a:p>
        </p:txBody>
      </p:sp>
      <p:sp>
        <p:nvSpPr>
          <p:cNvPr id="29" name="Text Box 10"/>
          <p:cNvSpPr txBox="1">
            <a:spLocks noChangeArrowheads="1"/>
          </p:cNvSpPr>
          <p:nvPr/>
        </p:nvSpPr>
        <p:spPr bwMode="auto">
          <a:xfrm>
            <a:off x="6238230" y="4294278"/>
            <a:ext cx="2643187" cy="707886"/>
          </a:xfrm>
          <a:prstGeom prst="rect">
            <a:avLst/>
          </a:prstGeom>
          <a:noFill/>
          <a:ln w="9525" algn="ctr">
            <a:noFill/>
            <a:miter lim="800000"/>
            <a:headEnd/>
            <a:tailEnd/>
          </a:ln>
        </p:spPr>
        <p:txBody>
          <a:bodyPr>
            <a:spAutoFit/>
          </a:bodyPr>
          <a:lstStyle/>
          <a:p>
            <a:pPr>
              <a:spcBef>
                <a:spcPct val="50000"/>
              </a:spcBef>
            </a:pPr>
            <a:r>
              <a:rPr lang="en-GB" sz="2000" dirty="0" err="1" smtClean="0"/>
              <a:t>Lyspærer</a:t>
            </a:r>
            <a:r>
              <a:rPr lang="en-GB" sz="2000" dirty="0" smtClean="0"/>
              <a:t> </a:t>
            </a:r>
            <a:r>
              <a:rPr lang="en-GB" sz="2000" dirty="0" err="1" smtClean="0"/>
              <a:t>og</a:t>
            </a:r>
            <a:r>
              <a:rPr lang="en-GB" sz="2000" dirty="0" smtClean="0"/>
              <a:t> </a:t>
            </a:r>
            <a:r>
              <a:rPr lang="en-GB" sz="2000" dirty="0" err="1" smtClean="0"/>
              <a:t>annet</a:t>
            </a:r>
            <a:r>
              <a:rPr lang="en-GB" sz="2000" dirty="0" smtClean="0"/>
              <a:t> </a:t>
            </a:r>
            <a:r>
              <a:rPr lang="en-GB" sz="2000" dirty="0" err="1" smtClean="0"/>
              <a:t>forbruksmateriell</a:t>
            </a:r>
            <a:endParaRPr lang="en-GB" sz="2000" dirty="0"/>
          </a:p>
        </p:txBody>
      </p:sp>
    </p:spTree>
    <p:extLst>
      <p:ext uri="{BB962C8B-B14F-4D97-AF65-F5344CB8AC3E}">
        <p14:creationId xmlns:p14="http://schemas.microsoft.com/office/powerpoint/2010/main" val="1710727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Driftsvennlige </a:t>
            </a:r>
            <a:r>
              <a:rPr lang="nb-NO" b="1" dirty="0" smtClean="0"/>
              <a:t>detaljløsninger</a:t>
            </a:r>
            <a:endParaRPr lang="nb-NO" dirty="0"/>
          </a:p>
        </p:txBody>
      </p:sp>
      <p:sp>
        <p:nvSpPr>
          <p:cNvPr id="7" name="Plassholder for innhold 6"/>
          <p:cNvSpPr>
            <a:spLocks noGrp="1"/>
          </p:cNvSpPr>
          <p:nvPr>
            <p:ph idx="1"/>
          </p:nvPr>
        </p:nvSpPr>
        <p:spPr/>
        <p:txBody>
          <a:bodyPr/>
          <a:lstStyle/>
          <a:p>
            <a:endParaRPr lang="nb-NO"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190625"/>
            <a:ext cx="3048000" cy="4981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1" y="1190625"/>
            <a:ext cx="2990849" cy="498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38850" y="1190625"/>
            <a:ext cx="3105150" cy="498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136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Kostnadsnivå</a:t>
            </a:r>
            <a:endParaRPr lang="nb-NO"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43413" y="1238250"/>
            <a:ext cx="10953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225" y="5575935"/>
            <a:ext cx="2271713" cy="61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24313" y="3267075"/>
            <a:ext cx="10953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8088" y="5648800"/>
            <a:ext cx="1095375" cy="46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C:\Users\hde\Downloads\COLOURBOX191829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38249"/>
            <a:ext cx="3529013" cy="23526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hde\Downloads\COLOURBOX25294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2038" y="0"/>
            <a:ext cx="2281237" cy="3421856"/>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hde\Downloads\COLOURBOX343869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 y="3590924"/>
            <a:ext cx="3529013" cy="23526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hde\Downloads\COLOURBOX646945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72012" y="3137058"/>
            <a:ext cx="4471988"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36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Kostnadsfordeling </a:t>
            </a:r>
          </a:p>
        </p:txBody>
      </p:sp>
      <p:pic>
        <p:nvPicPr>
          <p:cNvPr id="5" name="Bilde 4"/>
          <p:cNvPicPr/>
          <p:nvPr/>
        </p:nvPicPr>
        <p:blipFill rotWithShape="1">
          <a:blip r:embed="rId3" cstate="email">
            <a:extLst>
              <a:ext uri="{28A0092B-C50C-407E-A947-70E740481C1C}">
                <a14:useLocalDpi xmlns:a14="http://schemas.microsoft.com/office/drawing/2010/main"/>
              </a:ext>
            </a:extLst>
          </a:blip>
          <a:srcRect t="12112" r="31303" b="6252"/>
          <a:stretch/>
        </p:blipFill>
        <p:spPr>
          <a:xfrm>
            <a:off x="352426" y="1276350"/>
            <a:ext cx="8724900" cy="4924425"/>
          </a:xfrm>
          <a:prstGeom prst="rect">
            <a:avLst/>
          </a:prstGeom>
        </p:spPr>
      </p:pic>
    </p:spTree>
    <p:extLst>
      <p:ext uri="{BB962C8B-B14F-4D97-AF65-F5344CB8AC3E}">
        <p14:creationId xmlns:p14="http://schemas.microsoft.com/office/powerpoint/2010/main" val="2344136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000" dirty="0" smtClean="0"/>
              <a:t>Hvordan er kostnadsfordelingen – Et eksempel</a:t>
            </a:r>
            <a:endParaRPr lang="nb-NO" sz="4000" dirty="0"/>
          </a:p>
        </p:txBody>
      </p:sp>
      <p:graphicFrame>
        <p:nvGraphicFramePr>
          <p:cNvPr id="5" name="Diagram 4"/>
          <p:cNvGraphicFramePr>
            <a:graphicFrameLocks/>
          </p:cNvGraphicFramePr>
          <p:nvPr>
            <p:extLst>
              <p:ext uri="{D42A27DB-BD31-4B8C-83A1-F6EECF244321}">
                <p14:modId xmlns:p14="http://schemas.microsoft.com/office/powerpoint/2010/main" val="2891404338"/>
              </p:ext>
            </p:extLst>
          </p:nvPr>
        </p:nvGraphicFramePr>
        <p:xfrm>
          <a:off x="329381" y="147523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p:cNvGraphicFramePr>
            <a:graphicFrameLocks/>
          </p:cNvGraphicFramePr>
          <p:nvPr>
            <p:extLst>
              <p:ext uri="{D42A27DB-BD31-4B8C-83A1-F6EECF244321}">
                <p14:modId xmlns:p14="http://schemas.microsoft.com/office/powerpoint/2010/main" val="3188125504"/>
              </p:ext>
            </p:extLst>
          </p:nvPr>
        </p:nvGraphicFramePr>
        <p:xfrm>
          <a:off x="4291780" y="335525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Sylinder 2"/>
          <p:cNvSpPr txBox="1"/>
          <p:nvPr/>
        </p:nvSpPr>
        <p:spPr>
          <a:xfrm>
            <a:off x="1194816" y="4218432"/>
            <a:ext cx="1790875" cy="261610"/>
          </a:xfrm>
          <a:prstGeom prst="rect">
            <a:avLst/>
          </a:prstGeom>
          <a:noFill/>
        </p:spPr>
        <p:txBody>
          <a:bodyPr wrap="none" rtlCol="0">
            <a:spAutoFit/>
          </a:bodyPr>
          <a:lstStyle/>
          <a:p>
            <a:r>
              <a:rPr lang="nb-NO" sz="1100" dirty="0" smtClean="0"/>
              <a:t>Kilde </a:t>
            </a:r>
            <a:r>
              <a:rPr lang="nb-NO" sz="1100" dirty="0" err="1" smtClean="0"/>
              <a:t>Årskostnader</a:t>
            </a:r>
            <a:r>
              <a:rPr lang="nb-NO" sz="1100" dirty="0" smtClean="0"/>
              <a:t>, bok 1</a:t>
            </a:r>
            <a:endParaRPr lang="nb-NO" sz="1100" dirty="0"/>
          </a:p>
        </p:txBody>
      </p:sp>
    </p:spTree>
    <p:extLst>
      <p:ext uri="{BB962C8B-B14F-4D97-AF65-F5344CB8AC3E}">
        <p14:creationId xmlns:p14="http://schemas.microsoft.com/office/powerpoint/2010/main" val="1284691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Difi_ppt_9703</Template>
  <TotalTime>3515</TotalTime>
  <Words>3436</Words>
  <Application>Microsoft Office PowerPoint</Application>
  <PresentationFormat>Skjermfremvisning (4:3)</PresentationFormat>
  <Paragraphs>200</Paragraphs>
  <Slides>20</Slides>
  <Notes>20</Notes>
  <HiddenSlides>0</HiddenSlides>
  <MMClips>0</MMClips>
  <ScaleCrop>false</ScaleCrop>
  <HeadingPairs>
    <vt:vector size="4" baseType="variant">
      <vt:variant>
        <vt:lpstr>Tema</vt:lpstr>
      </vt:variant>
      <vt:variant>
        <vt:i4>1</vt:i4>
      </vt:variant>
      <vt:variant>
        <vt:lpstr>Lysbildetitler</vt:lpstr>
      </vt:variant>
      <vt:variant>
        <vt:i4>20</vt:i4>
      </vt:variant>
    </vt:vector>
  </HeadingPairs>
  <TitlesOfParts>
    <vt:vector size="21" baseType="lpstr">
      <vt:lpstr>1_Difi_ppt_mal</vt:lpstr>
      <vt:lpstr>Kapittel 2 LCC-kostnader og –beregninger.</vt:lpstr>
      <vt:lpstr>Beslutningsmodell</vt:lpstr>
      <vt:lpstr>Refleksjonsspørsmål: </vt:lpstr>
      <vt:lpstr>FDVU-kostnader</vt:lpstr>
      <vt:lpstr>Drifts- og vedlikeholdskostnader</vt:lpstr>
      <vt:lpstr>Driftsvennlige detaljløsninger</vt:lpstr>
      <vt:lpstr>Kostnadsnivå</vt:lpstr>
      <vt:lpstr>Kostnadsfordeling </vt:lpstr>
      <vt:lpstr>Hvordan er kostnadsfordelingen – Et eksempel</vt:lpstr>
      <vt:lpstr>Kostnadsfordeling utskifting og utvikling, et eksempel</vt:lpstr>
      <vt:lpstr>Hva kan påvirke LCC-kostnadene?</vt:lpstr>
      <vt:lpstr>Arealberegninger</vt:lpstr>
      <vt:lpstr> Kostnadsberegninger </vt:lpstr>
      <vt:lpstr>Andre relevante standarder</vt:lpstr>
      <vt:lpstr>Erfaringstall for LCC-beregningene</vt:lpstr>
      <vt:lpstr>Nøyaktighet i beregningene</vt:lpstr>
      <vt:lpstr>PowerPoint-presentasjon</vt:lpstr>
      <vt:lpstr>Teoretisk grunnlag</vt:lpstr>
      <vt:lpstr>Oppsummering</vt:lpstr>
      <vt:lpstr>Kapittel 2 LCC-kostnader og –beregninger– Slutt!</vt:lpstr>
    </vt:vector>
  </TitlesOfParts>
  <Company>Rambøll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Forsidetittel</dc:title>
  <dc:creator>Hans.Olaf.Delviken@difi.no</dc:creator>
  <cp:lastModifiedBy>Delviken, Hans Olaf</cp:lastModifiedBy>
  <cp:revision>259</cp:revision>
  <cp:lastPrinted>2013-02-14T10:13:49Z</cp:lastPrinted>
  <dcterms:created xsi:type="dcterms:W3CDTF">2013-01-22T11:24:44Z</dcterms:created>
  <dcterms:modified xsi:type="dcterms:W3CDTF">2013-12-02T12:40:49Z</dcterms:modified>
</cp:coreProperties>
</file>